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73" r:id="rId13"/>
    <p:sldId id="267" r:id="rId14"/>
    <p:sldId id="268" r:id="rId15"/>
    <p:sldId id="271" r:id="rId16"/>
    <p:sldId id="274" r:id="rId17"/>
    <p:sldId id="275" r:id="rId18"/>
    <p:sldId id="276" r:id="rId19"/>
    <p:sldId id="277" r:id="rId20"/>
    <p:sldId id="283" r:id="rId21"/>
    <p:sldId id="278" r:id="rId22"/>
    <p:sldId id="279" r:id="rId23"/>
    <p:sldId id="280" r:id="rId24"/>
    <p:sldId id="281" r:id="rId25"/>
    <p:sldId id="282" r:id="rId26"/>
    <p:sldId id="284" r:id="rId27"/>
    <p:sldId id="285" r:id="rId28"/>
    <p:sldId id="286" r:id="rId29"/>
    <p:sldId id="287" r:id="rId30"/>
    <p:sldId id="288" r:id="rId31"/>
    <p:sldId id="289" r:id="rId32"/>
    <p:sldId id="290" r:id="rId33"/>
    <p:sldId id="291" r:id="rId34"/>
    <p:sldId id="293" r:id="rId35"/>
    <p:sldId id="294" r:id="rId36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35" autoAdjust="0"/>
    <p:restoredTop sz="94660"/>
  </p:normalViewPr>
  <p:slideViewPr>
    <p:cSldViewPr>
      <p:cViewPr varScale="1">
        <p:scale>
          <a:sx n="65" d="100"/>
          <a:sy n="65" d="100"/>
        </p:scale>
        <p:origin x="-144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2F86E33-4F71-410D-954F-B6ADA8515943}" type="datetimeFigureOut">
              <a:rPr lang="id-ID" smtClean="0"/>
              <a:t>26/11/2015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2514794-382D-4744-AE19-67518904167F}" type="slidenum">
              <a:rPr lang="id-ID" smtClean="0"/>
              <a:t>‹#›</a:t>
            </a:fld>
            <a:endParaRPr lang="id-ID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86E33-4F71-410D-954F-B6ADA8515943}" type="datetimeFigureOut">
              <a:rPr lang="id-ID" smtClean="0"/>
              <a:t>26/11/2015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14794-382D-4744-AE19-67518904167F}" type="slidenum">
              <a:rPr lang="id-ID" smtClean="0"/>
              <a:t>‹#›</a:t>
            </a:fld>
            <a:endParaRPr lang="id-ID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86E33-4F71-410D-954F-B6ADA8515943}" type="datetimeFigureOut">
              <a:rPr lang="id-ID" smtClean="0"/>
              <a:t>26/11/2015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14794-382D-4744-AE19-67518904167F}" type="slidenum">
              <a:rPr lang="id-ID" smtClean="0"/>
              <a:t>‹#›</a:t>
            </a:fld>
            <a:endParaRPr lang="id-ID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86E33-4F71-410D-954F-B6ADA8515943}" type="datetimeFigureOut">
              <a:rPr lang="id-ID" smtClean="0"/>
              <a:t>26/11/2015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14794-382D-4744-AE19-67518904167F}" type="slidenum">
              <a:rPr lang="id-ID" smtClean="0"/>
              <a:t>‹#›</a:t>
            </a:fld>
            <a:endParaRPr lang="id-ID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86E33-4F71-410D-954F-B6ADA8515943}" type="datetimeFigureOut">
              <a:rPr lang="id-ID" smtClean="0"/>
              <a:t>26/11/2015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14794-382D-4744-AE19-67518904167F}" type="slidenum">
              <a:rPr lang="id-ID" smtClean="0"/>
              <a:t>‹#›</a:t>
            </a:fld>
            <a:endParaRPr lang="id-ID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86E33-4F71-410D-954F-B6ADA8515943}" type="datetimeFigureOut">
              <a:rPr lang="id-ID" smtClean="0"/>
              <a:t>26/11/2015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14794-382D-4744-AE19-67518904167F}" type="slidenum">
              <a:rPr lang="id-ID" smtClean="0"/>
              <a:t>‹#›</a:t>
            </a:fld>
            <a:endParaRPr lang="id-ID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86E33-4F71-410D-954F-B6ADA8515943}" type="datetimeFigureOut">
              <a:rPr lang="id-ID" smtClean="0"/>
              <a:t>26/11/2015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14794-382D-4744-AE19-67518904167F}" type="slidenum">
              <a:rPr lang="id-ID" smtClean="0"/>
              <a:t>‹#›</a:t>
            </a:fld>
            <a:endParaRPr lang="id-ID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86E33-4F71-410D-954F-B6ADA8515943}" type="datetimeFigureOut">
              <a:rPr lang="id-ID" smtClean="0"/>
              <a:t>26/11/2015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14794-382D-4744-AE19-67518904167F}" type="slidenum">
              <a:rPr lang="id-ID" smtClean="0"/>
              <a:t>‹#›</a:t>
            </a:fld>
            <a:endParaRPr lang="id-ID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86E33-4F71-410D-954F-B6ADA8515943}" type="datetimeFigureOut">
              <a:rPr lang="id-ID" smtClean="0"/>
              <a:t>26/11/2015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14794-382D-4744-AE19-67518904167F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86E33-4F71-410D-954F-B6ADA8515943}" type="datetimeFigureOut">
              <a:rPr lang="id-ID" smtClean="0"/>
              <a:t>26/11/2015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14794-382D-4744-AE19-67518904167F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86E33-4F71-410D-954F-B6ADA8515943}" type="datetimeFigureOut">
              <a:rPr lang="id-ID" smtClean="0"/>
              <a:t>26/11/2015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14794-382D-4744-AE19-67518904167F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D2F86E33-4F71-410D-954F-B6ADA8515943}" type="datetimeFigureOut">
              <a:rPr lang="id-ID" smtClean="0"/>
              <a:t>26/11/2015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C2514794-382D-4744-AE19-67518904167F}" type="slidenum">
              <a:rPr lang="id-ID" smtClean="0"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d-ID" dirty="0" smtClean="0"/>
              <a:t>PENDAHULUAN</a:t>
            </a:r>
            <a:endParaRPr lang="id-ID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d-ID" dirty="0" smtClean="0"/>
              <a:t>DIAH PRAMESTARI,ST.,MT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583244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99247" y="2248347"/>
            <a:ext cx="7745505" cy="4132981"/>
          </a:xfrm>
        </p:spPr>
        <p:txBody>
          <a:bodyPr>
            <a:normAutofit lnSpcReduction="10000"/>
          </a:bodyPr>
          <a:lstStyle/>
          <a:p>
            <a:pPr algn="just"/>
            <a:r>
              <a:rPr lang="id-ID" dirty="0" smtClean="0"/>
              <a:t>Statistik yang mempertimbangkan jenis sebaran/ distribusi data yang berdistribusi normal dan memiliki varians homogen</a:t>
            </a:r>
          </a:p>
          <a:p>
            <a:pPr algn="just"/>
            <a:r>
              <a:rPr lang="id-ID" dirty="0" smtClean="0"/>
              <a:t>Data yang digunakan bersifat interval dan rasio</a:t>
            </a:r>
          </a:p>
          <a:p>
            <a:pPr algn="just"/>
            <a:r>
              <a:rPr lang="id-ID" dirty="0" smtClean="0"/>
              <a:t>Uji statistik yang dapat digunakan pada statistik parametrik, antara lain :</a:t>
            </a:r>
          </a:p>
          <a:p>
            <a:pPr lvl="1" algn="just"/>
            <a:r>
              <a:rPr lang="id-ID" dirty="0" smtClean="0"/>
              <a:t>Uji Z (1 atau 2 sampel)</a:t>
            </a:r>
          </a:p>
          <a:p>
            <a:pPr lvl="1" algn="just"/>
            <a:r>
              <a:rPr lang="id-ID" dirty="0" smtClean="0"/>
              <a:t>Uji T (1 atau 2 sampel)</a:t>
            </a:r>
          </a:p>
          <a:p>
            <a:pPr lvl="1" algn="just"/>
            <a:r>
              <a:rPr lang="id-ID" dirty="0" smtClean="0"/>
              <a:t>Korelasi Pearson</a:t>
            </a:r>
          </a:p>
          <a:p>
            <a:pPr lvl="1" algn="just"/>
            <a:r>
              <a:rPr lang="id-ID" dirty="0" smtClean="0"/>
              <a:t>One or Two way ANOVA Test</a:t>
            </a:r>
          </a:p>
          <a:p>
            <a:pPr lvl="1" algn="just"/>
            <a:r>
              <a:rPr lang="id-ID" dirty="0" smtClean="0"/>
              <a:t>Analisis Regresi</a:t>
            </a:r>
            <a:endParaRPr lang="id-ID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23528" y="570156"/>
            <a:ext cx="8640960" cy="1054250"/>
          </a:xfrm>
        </p:spPr>
        <p:txBody>
          <a:bodyPr/>
          <a:lstStyle/>
          <a:p>
            <a:r>
              <a:rPr lang="id-ID" dirty="0" smtClean="0"/>
              <a:t>STATISTIK PARAMETRIK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826748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99247" y="2248347"/>
            <a:ext cx="7745505" cy="4204989"/>
          </a:xfrm>
        </p:spPr>
        <p:txBody>
          <a:bodyPr>
            <a:normAutofit fontScale="92500"/>
          </a:bodyPr>
          <a:lstStyle/>
          <a:p>
            <a:pPr algn="just"/>
            <a:r>
              <a:rPr lang="id-ID" dirty="0" smtClean="0"/>
              <a:t>Bagian statistik yang parameter populasinya atau datanya tidak mengikuti suatu distribusi tertentu atau memiliki distribusi yang bebas dari persyaratan dan variansnya tidak perlu homogen</a:t>
            </a:r>
          </a:p>
          <a:p>
            <a:pPr algn="just"/>
            <a:r>
              <a:rPr lang="id-ID" dirty="0" smtClean="0"/>
              <a:t>Biasanya digunakan untuk melakukan analisis pada data berjenis nominal atau ordinal</a:t>
            </a:r>
          </a:p>
          <a:p>
            <a:pPr algn="just"/>
            <a:r>
              <a:rPr lang="id-ID" dirty="0" smtClean="0"/>
              <a:t>Statistik nonparametrik :</a:t>
            </a:r>
          </a:p>
          <a:p>
            <a:pPr lvl="1" algn="just"/>
            <a:r>
              <a:rPr lang="id-ID" dirty="0" smtClean="0"/>
              <a:t>Uji tanda Peringkat Wilcoxon dan Uji U Mann Withney</a:t>
            </a:r>
          </a:p>
          <a:p>
            <a:pPr lvl="1" algn="just"/>
            <a:r>
              <a:rPr lang="id-ID" dirty="0" smtClean="0"/>
              <a:t>Uji Kruskal-Wallis</a:t>
            </a:r>
          </a:p>
          <a:p>
            <a:pPr lvl="1" algn="just"/>
            <a:r>
              <a:rPr lang="id-ID" dirty="0" smtClean="0"/>
              <a:t>Uji Korelasi Rank Spearman dan Kendall Tau</a:t>
            </a:r>
          </a:p>
          <a:p>
            <a:pPr lvl="1" algn="just"/>
            <a:r>
              <a:rPr lang="id-ID" smtClean="0"/>
              <a:t>Uji Chi Kuadrat</a:t>
            </a:r>
            <a:endParaRPr lang="id-ID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51520" y="570156"/>
            <a:ext cx="8784976" cy="1054250"/>
          </a:xfrm>
        </p:spPr>
        <p:txBody>
          <a:bodyPr/>
          <a:lstStyle/>
          <a:p>
            <a:r>
              <a:rPr lang="id-ID" sz="4400" dirty="0" smtClean="0"/>
              <a:t>STATISTIK NONPARAMETRIK</a:t>
            </a:r>
            <a:endParaRPr lang="id-ID" sz="4400" dirty="0"/>
          </a:p>
        </p:txBody>
      </p:sp>
    </p:spTree>
    <p:extLst>
      <p:ext uri="{BB962C8B-B14F-4D97-AF65-F5344CB8AC3E}">
        <p14:creationId xmlns:p14="http://schemas.microsoft.com/office/powerpoint/2010/main" val="4248663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KONSEP STATISTIK</a:t>
            </a:r>
          </a:p>
        </p:txBody>
      </p:sp>
      <p:sp>
        <p:nvSpPr>
          <p:cNvPr id="6147" name="Text Box 2"/>
          <p:cNvSpPr txBox="1">
            <a:spLocks noChangeArrowheads="1"/>
          </p:cNvSpPr>
          <p:nvPr/>
        </p:nvSpPr>
        <p:spPr bwMode="auto">
          <a:xfrm>
            <a:off x="518319" y="2103436"/>
            <a:ext cx="3690938" cy="136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400" b="1" dirty="0">
                <a:solidFill>
                  <a:srgbClr val="FF0000"/>
                </a:solidFill>
                <a:latin typeface="Tahoma" pitchFamily="34" charset="0"/>
              </a:rPr>
              <a:t>STATISTIKA :</a:t>
            </a:r>
          </a:p>
          <a:p>
            <a:pPr eaLnBrk="1" hangingPunct="1"/>
            <a:r>
              <a:rPr lang="en-US" sz="1400" dirty="0" err="1">
                <a:solidFill>
                  <a:srgbClr val="FF0000"/>
                </a:solidFill>
                <a:latin typeface="Tahoma" pitchFamily="34" charset="0"/>
              </a:rPr>
              <a:t>Kegiatan</a:t>
            </a:r>
            <a:r>
              <a:rPr lang="en-US" sz="1400" dirty="0">
                <a:solidFill>
                  <a:srgbClr val="FF0000"/>
                </a:solidFill>
                <a:latin typeface="Tahoma" pitchFamily="34" charset="0"/>
              </a:rPr>
              <a:t> </a:t>
            </a:r>
            <a:r>
              <a:rPr lang="en-US" sz="1400" dirty="0" err="1">
                <a:solidFill>
                  <a:srgbClr val="FF0000"/>
                </a:solidFill>
                <a:latin typeface="Tahoma" pitchFamily="34" charset="0"/>
              </a:rPr>
              <a:t>untuk</a:t>
            </a:r>
            <a:r>
              <a:rPr lang="en-US" sz="1400" dirty="0">
                <a:solidFill>
                  <a:srgbClr val="FF0000"/>
                </a:solidFill>
                <a:latin typeface="Tahoma" pitchFamily="34" charset="0"/>
              </a:rPr>
              <a:t> :</a:t>
            </a:r>
          </a:p>
          <a:p>
            <a:pPr eaLnBrk="1" hangingPunct="1">
              <a:buFontTx/>
              <a:buChar char="•"/>
            </a:pPr>
            <a:r>
              <a:rPr lang="en-US" sz="1400" dirty="0">
                <a:solidFill>
                  <a:srgbClr val="FF0000"/>
                </a:solidFill>
                <a:latin typeface="Tahoma" pitchFamily="34" charset="0"/>
              </a:rPr>
              <a:t> </a:t>
            </a:r>
            <a:r>
              <a:rPr lang="en-US" sz="1400" dirty="0" err="1">
                <a:solidFill>
                  <a:srgbClr val="FF0000"/>
                </a:solidFill>
                <a:latin typeface="Tahoma" pitchFamily="34" charset="0"/>
              </a:rPr>
              <a:t>mengumpulkan</a:t>
            </a:r>
            <a:r>
              <a:rPr lang="en-US" sz="1400" dirty="0">
                <a:solidFill>
                  <a:srgbClr val="FF0000"/>
                </a:solidFill>
                <a:latin typeface="Tahoma" pitchFamily="34" charset="0"/>
              </a:rPr>
              <a:t> data</a:t>
            </a:r>
          </a:p>
          <a:p>
            <a:pPr eaLnBrk="1" hangingPunct="1">
              <a:buFontTx/>
              <a:buChar char="•"/>
            </a:pPr>
            <a:r>
              <a:rPr lang="en-US" sz="1400" dirty="0">
                <a:solidFill>
                  <a:srgbClr val="FF0000"/>
                </a:solidFill>
                <a:latin typeface="Tahoma" pitchFamily="34" charset="0"/>
              </a:rPr>
              <a:t> </a:t>
            </a:r>
            <a:r>
              <a:rPr lang="en-US" sz="1400" dirty="0" err="1">
                <a:solidFill>
                  <a:srgbClr val="FF0000"/>
                </a:solidFill>
                <a:latin typeface="Tahoma" pitchFamily="34" charset="0"/>
              </a:rPr>
              <a:t>menyajikan</a:t>
            </a:r>
            <a:r>
              <a:rPr lang="en-US" sz="1400" dirty="0">
                <a:solidFill>
                  <a:srgbClr val="FF0000"/>
                </a:solidFill>
                <a:latin typeface="Tahoma" pitchFamily="34" charset="0"/>
              </a:rPr>
              <a:t> data </a:t>
            </a:r>
          </a:p>
          <a:p>
            <a:pPr eaLnBrk="1" hangingPunct="1">
              <a:buFontTx/>
              <a:buChar char="•"/>
            </a:pPr>
            <a:r>
              <a:rPr lang="en-US" sz="1400" dirty="0">
                <a:solidFill>
                  <a:srgbClr val="FF0000"/>
                </a:solidFill>
                <a:latin typeface="Tahoma" pitchFamily="34" charset="0"/>
              </a:rPr>
              <a:t> </a:t>
            </a:r>
            <a:r>
              <a:rPr lang="en-US" sz="1400" dirty="0" err="1">
                <a:solidFill>
                  <a:srgbClr val="FF0000"/>
                </a:solidFill>
                <a:latin typeface="Tahoma" pitchFamily="34" charset="0"/>
              </a:rPr>
              <a:t>menganalisis</a:t>
            </a:r>
            <a:r>
              <a:rPr lang="en-US" sz="1400" dirty="0">
                <a:solidFill>
                  <a:srgbClr val="FF0000"/>
                </a:solidFill>
                <a:latin typeface="Tahoma" pitchFamily="34" charset="0"/>
              </a:rPr>
              <a:t> data </a:t>
            </a:r>
            <a:r>
              <a:rPr lang="en-US" sz="1400" dirty="0" err="1">
                <a:solidFill>
                  <a:srgbClr val="FF0000"/>
                </a:solidFill>
                <a:latin typeface="Tahoma" pitchFamily="34" charset="0"/>
              </a:rPr>
              <a:t>dengan</a:t>
            </a:r>
            <a:r>
              <a:rPr lang="en-US" sz="1400" dirty="0">
                <a:solidFill>
                  <a:srgbClr val="FF0000"/>
                </a:solidFill>
                <a:latin typeface="Tahoma" pitchFamily="34" charset="0"/>
              </a:rPr>
              <a:t> </a:t>
            </a:r>
            <a:r>
              <a:rPr lang="en-US" sz="1400" dirty="0" err="1">
                <a:solidFill>
                  <a:srgbClr val="FF0000"/>
                </a:solidFill>
                <a:latin typeface="Tahoma" pitchFamily="34" charset="0"/>
              </a:rPr>
              <a:t>metode</a:t>
            </a:r>
            <a:r>
              <a:rPr lang="en-US" sz="1400" dirty="0">
                <a:solidFill>
                  <a:srgbClr val="FF0000"/>
                </a:solidFill>
                <a:latin typeface="Tahoma" pitchFamily="34" charset="0"/>
              </a:rPr>
              <a:t> </a:t>
            </a:r>
            <a:r>
              <a:rPr lang="en-US" sz="1400" dirty="0" err="1">
                <a:solidFill>
                  <a:srgbClr val="FF0000"/>
                </a:solidFill>
                <a:latin typeface="Tahoma" pitchFamily="34" charset="0"/>
              </a:rPr>
              <a:t>tertentu</a:t>
            </a:r>
            <a:endParaRPr lang="en-US" sz="1400" dirty="0">
              <a:solidFill>
                <a:srgbClr val="FF0000"/>
              </a:solidFill>
              <a:latin typeface="Tahoma" pitchFamily="34" charset="0"/>
            </a:endParaRPr>
          </a:p>
          <a:p>
            <a:pPr eaLnBrk="1" hangingPunct="1">
              <a:buFontTx/>
              <a:buChar char="•"/>
            </a:pPr>
            <a:r>
              <a:rPr lang="en-US" sz="1400" dirty="0">
                <a:solidFill>
                  <a:srgbClr val="FF0000"/>
                </a:solidFill>
                <a:latin typeface="Tahoma" pitchFamily="34" charset="0"/>
              </a:rPr>
              <a:t> </a:t>
            </a:r>
            <a:r>
              <a:rPr lang="en-US" sz="1400" dirty="0" err="1">
                <a:solidFill>
                  <a:srgbClr val="FF0000"/>
                </a:solidFill>
                <a:latin typeface="Tahoma" pitchFamily="34" charset="0"/>
              </a:rPr>
              <a:t>menginterpretasikan</a:t>
            </a:r>
            <a:r>
              <a:rPr lang="en-US" sz="1400" dirty="0">
                <a:solidFill>
                  <a:srgbClr val="FF0000"/>
                </a:solidFill>
                <a:latin typeface="Tahoma" pitchFamily="34" charset="0"/>
              </a:rPr>
              <a:t> </a:t>
            </a:r>
            <a:r>
              <a:rPr lang="en-US" sz="1400" dirty="0" err="1">
                <a:solidFill>
                  <a:srgbClr val="FF0000"/>
                </a:solidFill>
                <a:latin typeface="Tahoma" pitchFamily="34" charset="0"/>
              </a:rPr>
              <a:t>hasil</a:t>
            </a:r>
            <a:r>
              <a:rPr lang="en-US" sz="1400" dirty="0">
                <a:solidFill>
                  <a:srgbClr val="FF0000"/>
                </a:solidFill>
                <a:latin typeface="Tahoma" pitchFamily="34" charset="0"/>
              </a:rPr>
              <a:t> </a:t>
            </a:r>
            <a:r>
              <a:rPr lang="en-US" sz="1400" dirty="0" err="1">
                <a:solidFill>
                  <a:srgbClr val="FF0000"/>
                </a:solidFill>
                <a:latin typeface="Tahoma" pitchFamily="34" charset="0"/>
              </a:rPr>
              <a:t>analisis</a:t>
            </a:r>
            <a:endParaRPr lang="en-US" sz="1400" dirty="0">
              <a:solidFill>
                <a:srgbClr val="FF0000"/>
              </a:solidFill>
              <a:latin typeface="Tahoma" pitchFamily="34" charset="0"/>
            </a:endParaRPr>
          </a:p>
        </p:txBody>
      </p:sp>
      <p:sp>
        <p:nvSpPr>
          <p:cNvPr id="6150" name="Text Box 5"/>
          <p:cNvSpPr txBox="1">
            <a:spLocks noChangeArrowheads="1"/>
          </p:cNvSpPr>
          <p:nvPr/>
        </p:nvSpPr>
        <p:spPr bwMode="auto">
          <a:xfrm>
            <a:off x="533400" y="4213225"/>
            <a:ext cx="5767388" cy="739775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400" b="1">
                <a:solidFill>
                  <a:srgbClr val="0033CC"/>
                </a:solidFill>
                <a:latin typeface="Tahoma" pitchFamily="34" charset="0"/>
              </a:rPr>
              <a:t>STATISTIKA DESKRIPTIF (</a:t>
            </a:r>
            <a:r>
              <a:rPr lang="en-US" sz="1400" b="1" i="1">
                <a:solidFill>
                  <a:srgbClr val="0033CC"/>
                </a:solidFill>
                <a:latin typeface="Tahoma" pitchFamily="34" charset="0"/>
              </a:rPr>
              <a:t>Deductive Statistic</a:t>
            </a:r>
            <a:r>
              <a:rPr lang="en-US" sz="1400" b="1">
                <a:solidFill>
                  <a:srgbClr val="0033CC"/>
                </a:solidFill>
                <a:latin typeface="Tahoma" pitchFamily="34" charset="0"/>
              </a:rPr>
              <a:t>) :</a:t>
            </a:r>
          </a:p>
          <a:p>
            <a:pPr eaLnBrk="1" hangingPunct="1"/>
            <a:r>
              <a:rPr lang="en-US" sz="1400">
                <a:solidFill>
                  <a:srgbClr val="0033CC"/>
                </a:solidFill>
                <a:latin typeface="Tahoma" pitchFamily="34" charset="0"/>
              </a:rPr>
              <a:t>Berkenaan dengan pengumpulan, pengolahan, dan penyajian sebagian</a:t>
            </a:r>
          </a:p>
          <a:p>
            <a:pPr eaLnBrk="1" hangingPunct="1"/>
            <a:r>
              <a:rPr lang="en-US" sz="1400">
                <a:solidFill>
                  <a:srgbClr val="0033CC"/>
                </a:solidFill>
                <a:latin typeface="Tahoma" pitchFamily="34" charset="0"/>
              </a:rPr>
              <a:t>atau seluruh data (pengamatan) tanpa pengambilan kesimpulan</a:t>
            </a:r>
          </a:p>
        </p:txBody>
      </p:sp>
      <p:sp>
        <p:nvSpPr>
          <p:cNvPr id="6151" name="Text Box 6"/>
          <p:cNvSpPr txBox="1">
            <a:spLocks noChangeArrowheads="1"/>
          </p:cNvSpPr>
          <p:nvPr/>
        </p:nvSpPr>
        <p:spPr bwMode="auto">
          <a:xfrm>
            <a:off x="533400" y="5638800"/>
            <a:ext cx="6613525" cy="952500"/>
          </a:xfrm>
          <a:prstGeom prst="rect">
            <a:avLst/>
          </a:prstGeom>
          <a:noFill/>
          <a:ln w="9525">
            <a:solidFill>
              <a:srgbClr val="0066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400" b="1">
                <a:solidFill>
                  <a:srgbClr val="006600"/>
                </a:solidFill>
                <a:latin typeface="Tahoma" pitchFamily="34" charset="0"/>
              </a:rPr>
              <a:t>STATISTIKA INFERENSI </a:t>
            </a:r>
            <a:r>
              <a:rPr lang="en-US" sz="1400" b="1" i="1">
                <a:solidFill>
                  <a:srgbClr val="006600"/>
                </a:solidFill>
                <a:latin typeface="Tahoma" pitchFamily="34" charset="0"/>
              </a:rPr>
              <a:t>(Inductive Statistic):</a:t>
            </a:r>
          </a:p>
          <a:p>
            <a:pPr eaLnBrk="1" hangingPunct="1"/>
            <a:r>
              <a:rPr lang="en-US" sz="1400">
                <a:solidFill>
                  <a:srgbClr val="006600"/>
                </a:solidFill>
                <a:latin typeface="Tahoma" pitchFamily="34" charset="0"/>
              </a:rPr>
              <a:t>Setelah data dikumpulkan, maka dilakukan berbagai metode statistik untuk</a:t>
            </a:r>
          </a:p>
          <a:p>
            <a:pPr eaLnBrk="1" hangingPunct="1"/>
            <a:r>
              <a:rPr lang="en-US" sz="1400">
                <a:solidFill>
                  <a:srgbClr val="006600"/>
                </a:solidFill>
                <a:latin typeface="Tahoma" pitchFamily="34" charset="0"/>
              </a:rPr>
              <a:t>menganalisis data, dan kemudian dilakukan interpretasi serta diambil kesimpulan.</a:t>
            </a:r>
          </a:p>
          <a:p>
            <a:pPr eaLnBrk="1" hangingPunct="1"/>
            <a:r>
              <a:rPr lang="en-US" sz="1400">
                <a:solidFill>
                  <a:srgbClr val="006600"/>
                </a:solidFill>
                <a:latin typeface="Tahoma" pitchFamily="34" charset="0"/>
              </a:rPr>
              <a:t>Statistika inferensi akan menghasilkan generalisasi (jika sampel representatif)</a:t>
            </a:r>
          </a:p>
        </p:txBody>
      </p:sp>
      <p:sp>
        <p:nvSpPr>
          <p:cNvPr id="6152" name="Text Box 8"/>
          <p:cNvSpPr txBox="1">
            <a:spLocks noChangeArrowheads="1"/>
          </p:cNvSpPr>
          <p:nvPr/>
        </p:nvSpPr>
        <p:spPr bwMode="auto">
          <a:xfrm>
            <a:off x="1824037" y="3603625"/>
            <a:ext cx="11096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400" dirty="0" err="1">
                <a:latin typeface="Tahoma" pitchFamily="34" charset="0"/>
              </a:rPr>
              <a:t>Melalui</a:t>
            </a:r>
            <a:r>
              <a:rPr lang="en-US" sz="1400" dirty="0">
                <a:latin typeface="Tahoma" pitchFamily="34" charset="0"/>
              </a:rPr>
              <a:t> </a:t>
            </a:r>
            <a:r>
              <a:rPr lang="en-US" sz="1400" dirty="0" err="1">
                <a:latin typeface="Tahoma" pitchFamily="34" charset="0"/>
              </a:rPr>
              <a:t>fase</a:t>
            </a:r>
            <a:endParaRPr lang="en-US" sz="1400" dirty="0">
              <a:latin typeface="Tahoma" pitchFamily="34" charset="0"/>
            </a:endParaRPr>
          </a:p>
        </p:txBody>
      </p:sp>
      <p:sp>
        <p:nvSpPr>
          <p:cNvPr id="6153" name="Line 9"/>
          <p:cNvSpPr>
            <a:spLocks noChangeShapeType="1"/>
          </p:cNvSpPr>
          <p:nvPr/>
        </p:nvSpPr>
        <p:spPr bwMode="auto">
          <a:xfrm>
            <a:off x="2360612" y="3471861"/>
            <a:ext cx="18256" cy="2841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6154" name="Line 10"/>
          <p:cNvSpPr>
            <a:spLocks noChangeShapeType="1"/>
          </p:cNvSpPr>
          <p:nvPr/>
        </p:nvSpPr>
        <p:spPr bwMode="auto">
          <a:xfrm>
            <a:off x="2360612" y="3908425"/>
            <a:ext cx="1588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6155" name="Text Box 11"/>
          <p:cNvSpPr txBox="1">
            <a:spLocks noChangeArrowheads="1"/>
          </p:cNvSpPr>
          <p:nvPr/>
        </p:nvSpPr>
        <p:spPr bwMode="auto">
          <a:xfrm>
            <a:off x="2057400" y="5029200"/>
            <a:ext cx="8540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400">
                <a:latin typeface="Tahoma" pitchFamily="34" charset="0"/>
              </a:rPr>
              <a:t>dan fase</a:t>
            </a:r>
          </a:p>
        </p:txBody>
      </p:sp>
      <p:sp>
        <p:nvSpPr>
          <p:cNvPr id="6156" name="Line 14"/>
          <p:cNvSpPr>
            <a:spLocks noChangeShapeType="1"/>
          </p:cNvSpPr>
          <p:nvPr/>
        </p:nvSpPr>
        <p:spPr bwMode="auto">
          <a:xfrm>
            <a:off x="2362200" y="4953000"/>
            <a:ext cx="1588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6157" name="Line 15"/>
          <p:cNvSpPr>
            <a:spLocks noChangeShapeType="1"/>
          </p:cNvSpPr>
          <p:nvPr/>
        </p:nvSpPr>
        <p:spPr bwMode="auto">
          <a:xfrm>
            <a:off x="2362200" y="5334000"/>
            <a:ext cx="1588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2" name="Rectangle 1"/>
          <p:cNvSpPr/>
          <p:nvPr/>
        </p:nvSpPr>
        <p:spPr>
          <a:xfrm>
            <a:off x="482164" y="2128591"/>
            <a:ext cx="4182616" cy="134371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552935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99247" y="2248347"/>
            <a:ext cx="7745505" cy="4276997"/>
          </a:xfrm>
        </p:spPr>
        <p:txBody>
          <a:bodyPr>
            <a:normAutofit/>
          </a:bodyPr>
          <a:lstStyle/>
          <a:p>
            <a:pPr algn="just"/>
            <a:r>
              <a:rPr lang="id-ID" dirty="0" smtClean="0"/>
              <a:t>Peranan statistik semakin penting</a:t>
            </a:r>
          </a:p>
          <a:p>
            <a:pPr algn="just"/>
            <a:r>
              <a:rPr lang="id-ID" dirty="0" smtClean="0"/>
              <a:t>Hampir seluruh kebijakan atau keputusan yang diambil ilmuwan dan eksekutif didasari oleh statistik baik hasil analisis maupun interpretasi data</a:t>
            </a:r>
          </a:p>
          <a:p>
            <a:pPr algn="just"/>
            <a:r>
              <a:rPr lang="id-ID" dirty="0" smtClean="0"/>
              <a:t>Statistik dapat digunakan untuk :</a:t>
            </a:r>
          </a:p>
          <a:p>
            <a:pPr lvl="1" algn="just"/>
            <a:r>
              <a:rPr lang="id-ID" dirty="0" smtClean="0"/>
              <a:t>Komunikasi </a:t>
            </a:r>
          </a:p>
          <a:p>
            <a:pPr lvl="2" algn="just"/>
            <a:r>
              <a:rPr lang="id-ID" dirty="0" smtClean="0"/>
              <a:t>Alat untuk berkomunikasi atau penghubung dari beberapa pihak</a:t>
            </a:r>
          </a:p>
          <a:p>
            <a:pPr marL="811213" lvl="2" indent="-368300" algn="just"/>
            <a:r>
              <a:rPr lang="id-ID" dirty="0" smtClean="0"/>
              <a:t>Deskripsi</a:t>
            </a:r>
          </a:p>
          <a:p>
            <a:pPr marL="1176973" lvl="3" indent="-368300" algn="just"/>
            <a:r>
              <a:rPr lang="id-ID" dirty="0" smtClean="0"/>
              <a:t>Menyajikan, menggambarkan, atau mengilustrasikan data ke dalam bentuk tabel, gambar dan diagram</a:t>
            </a:r>
            <a:endParaRPr lang="id-ID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FUNGSI STATISTIK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527694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/>
              <a:t>Statistik dapat digunakan untuk :</a:t>
            </a:r>
          </a:p>
          <a:p>
            <a:pPr lvl="1" algn="just"/>
            <a:r>
              <a:rPr lang="id-ID" dirty="0" smtClean="0"/>
              <a:t>Regresi</a:t>
            </a:r>
          </a:p>
          <a:p>
            <a:pPr lvl="2" algn="just"/>
            <a:r>
              <a:rPr lang="id-ID" dirty="0" smtClean="0"/>
              <a:t>Alat untuk memprediksi pengaruh dari variabel bebas terhadap variabel tak bebas</a:t>
            </a:r>
          </a:p>
          <a:p>
            <a:pPr lvl="1" algn="just"/>
            <a:r>
              <a:rPr lang="id-ID" dirty="0" smtClean="0"/>
              <a:t>Korelasi</a:t>
            </a:r>
          </a:p>
          <a:p>
            <a:pPr lvl="2" algn="just"/>
            <a:r>
              <a:rPr lang="id-ID" dirty="0" smtClean="0"/>
              <a:t>Alat untuk menentukan seberapa kuat hubungan antara dua data dalam penelitan</a:t>
            </a:r>
          </a:p>
          <a:p>
            <a:pPr lvl="1" algn="just"/>
            <a:r>
              <a:rPr lang="id-ID" dirty="0" smtClean="0"/>
              <a:t>Komparasi</a:t>
            </a:r>
          </a:p>
          <a:p>
            <a:pPr lvl="2" algn="just"/>
            <a:r>
              <a:rPr lang="id-ID" dirty="0" smtClean="0"/>
              <a:t>Alat untuk membandingkan data dua kelompok atau lebih</a:t>
            </a:r>
            <a:endParaRPr lang="id-ID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FUNGSI </a:t>
            </a:r>
            <a:r>
              <a:rPr lang="id-ID" dirty="0" smtClean="0"/>
              <a:t>STATISTIK (2)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365965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7"/>
          <p:cNvSpPr>
            <a:spLocks noChangeArrowheads="1"/>
          </p:cNvSpPr>
          <p:nvPr/>
        </p:nvSpPr>
        <p:spPr bwMode="auto">
          <a:xfrm>
            <a:off x="533400" y="3387725"/>
            <a:ext cx="6477000" cy="685800"/>
          </a:xfrm>
          <a:prstGeom prst="rect">
            <a:avLst/>
          </a:prstGeom>
          <a:solidFill>
            <a:srgbClr val="FFFFCC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d-ID" sz="1600">
              <a:latin typeface="Tahoma" pitchFamily="34" charset="0"/>
            </a:endParaRPr>
          </a:p>
        </p:txBody>
      </p:sp>
      <p:sp>
        <p:nvSpPr>
          <p:cNvPr id="7172" name="Text Box 5"/>
          <p:cNvSpPr txBox="1">
            <a:spLocks noChangeArrowheads="1"/>
          </p:cNvSpPr>
          <p:nvPr/>
        </p:nvSpPr>
        <p:spPr bwMode="auto">
          <a:xfrm>
            <a:off x="533400" y="1177925"/>
            <a:ext cx="6477000" cy="835025"/>
          </a:xfrm>
          <a:prstGeom prst="rect">
            <a:avLst/>
          </a:prstGeom>
          <a:noFill/>
          <a:ln w="9525">
            <a:solidFill>
              <a:srgbClr val="0033C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600" b="1" dirty="0">
                <a:solidFill>
                  <a:srgbClr val="0033CC"/>
                </a:solidFill>
                <a:latin typeface="Tahoma" pitchFamily="34" charset="0"/>
              </a:rPr>
              <a:t>METODE ILMIAH :</a:t>
            </a:r>
          </a:p>
          <a:p>
            <a:pPr eaLnBrk="1" hangingPunct="1"/>
            <a:r>
              <a:rPr lang="en-US" sz="1600" dirty="0" err="1">
                <a:solidFill>
                  <a:srgbClr val="0033CC"/>
                </a:solidFill>
                <a:latin typeface="Tahoma" pitchFamily="34" charset="0"/>
              </a:rPr>
              <a:t>Adalah</a:t>
            </a:r>
            <a:r>
              <a:rPr lang="en-US" sz="1600" dirty="0">
                <a:solidFill>
                  <a:srgbClr val="0033CC"/>
                </a:solidFill>
                <a:latin typeface="Tahoma" pitchFamily="34" charset="0"/>
              </a:rPr>
              <a:t> </a:t>
            </a:r>
            <a:r>
              <a:rPr lang="en-US" sz="1600" dirty="0" err="1">
                <a:solidFill>
                  <a:srgbClr val="0033CC"/>
                </a:solidFill>
                <a:latin typeface="Tahoma" pitchFamily="34" charset="0"/>
              </a:rPr>
              <a:t>salah</a:t>
            </a:r>
            <a:r>
              <a:rPr lang="en-US" sz="1600" dirty="0">
                <a:solidFill>
                  <a:srgbClr val="0033CC"/>
                </a:solidFill>
                <a:latin typeface="Tahoma" pitchFamily="34" charset="0"/>
              </a:rPr>
              <a:t> </a:t>
            </a:r>
            <a:r>
              <a:rPr lang="en-US" sz="1600" dirty="0" err="1">
                <a:solidFill>
                  <a:srgbClr val="0033CC"/>
                </a:solidFill>
                <a:latin typeface="Tahoma" pitchFamily="34" charset="0"/>
              </a:rPr>
              <a:t>satu</a:t>
            </a:r>
            <a:r>
              <a:rPr lang="en-US" sz="1600" dirty="0">
                <a:solidFill>
                  <a:srgbClr val="0033CC"/>
                </a:solidFill>
                <a:latin typeface="Tahoma" pitchFamily="34" charset="0"/>
              </a:rPr>
              <a:t> </a:t>
            </a:r>
            <a:r>
              <a:rPr lang="en-US" sz="1600" dirty="0" err="1">
                <a:solidFill>
                  <a:srgbClr val="0033CC"/>
                </a:solidFill>
                <a:latin typeface="Tahoma" pitchFamily="34" charset="0"/>
              </a:rPr>
              <a:t>cara</a:t>
            </a:r>
            <a:r>
              <a:rPr lang="en-US" sz="1600" dirty="0">
                <a:solidFill>
                  <a:srgbClr val="0033CC"/>
                </a:solidFill>
                <a:latin typeface="Tahoma" pitchFamily="34" charset="0"/>
              </a:rPr>
              <a:t> </a:t>
            </a:r>
            <a:r>
              <a:rPr lang="en-US" sz="1600" dirty="0" err="1">
                <a:solidFill>
                  <a:srgbClr val="0033CC"/>
                </a:solidFill>
                <a:latin typeface="Tahoma" pitchFamily="34" charset="0"/>
              </a:rPr>
              <a:t>mencari</a:t>
            </a:r>
            <a:r>
              <a:rPr lang="en-US" sz="1600" dirty="0">
                <a:solidFill>
                  <a:srgbClr val="0033CC"/>
                </a:solidFill>
                <a:latin typeface="Tahoma" pitchFamily="34" charset="0"/>
              </a:rPr>
              <a:t> </a:t>
            </a:r>
            <a:r>
              <a:rPr lang="en-US" sz="1600" dirty="0" err="1">
                <a:solidFill>
                  <a:srgbClr val="0033CC"/>
                </a:solidFill>
                <a:latin typeface="Tahoma" pitchFamily="34" charset="0"/>
              </a:rPr>
              <a:t>kebenaran</a:t>
            </a:r>
            <a:r>
              <a:rPr lang="en-US" sz="1600" dirty="0">
                <a:solidFill>
                  <a:srgbClr val="0033CC"/>
                </a:solidFill>
                <a:latin typeface="Tahoma" pitchFamily="34" charset="0"/>
              </a:rPr>
              <a:t> yang </a:t>
            </a:r>
            <a:r>
              <a:rPr lang="en-US" sz="1600" dirty="0" err="1" smtClean="0">
                <a:solidFill>
                  <a:srgbClr val="0033CC"/>
                </a:solidFill>
                <a:latin typeface="Tahoma" pitchFamily="34" charset="0"/>
              </a:rPr>
              <a:t>bila</a:t>
            </a:r>
            <a:r>
              <a:rPr lang="en-US" sz="1600" dirty="0" smtClean="0">
                <a:solidFill>
                  <a:srgbClr val="0033CC"/>
                </a:solidFill>
                <a:latin typeface="Tahoma" pitchFamily="34" charset="0"/>
              </a:rPr>
              <a:t> </a:t>
            </a:r>
            <a:r>
              <a:rPr lang="en-US" sz="1600" dirty="0" err="1" smtClean="0">
                <a:solidFill>
                  <a:srgbClr val="0033CC"/>
                </a:solidFill>
                <a:latin typeface="Tahoma" pitchFamily="34" charset="0"/>
              </a:rPr>
              <a:t>ditinjau</a:t>
            </a:r>
            <a:r>
              <a:rPr lang="en-US" sz="1600" dirty="0" smtClean="0">
                <a:solidFill>
                  <a:srgbClr val="0033CC"/>
                </a:solidFill>
                <a:latin typeface="Tahoma" pitchFamily="34" charset="0"/>
              </a:rPr>
              <a:t> </a:t>
            </a:r>
            <a:r>
              <a:rPr lang="en-US" sz="1600" dirty="0" err="1" smtClean="0">
                <a:solidFill>
                  <a:srgbClr val="0033CC"/>
                </a:solidFill>
                <a:latin typeface="Tahoma" pitchFamily="34" charset="0"/>
              </a:rPr>
              <a:t>dari</a:t>
            </a:r>
            <a:r>
              <a:rPr lang="en-US" sz="1600" dirty="0" smtClean="0">
                <a:solidFill>
                  <a:srgbClr val="0033CC"/>
                </a:solidFill>
                <a:latin typeface="Tahoma" pitchFamily="34" charset="0"/>
              </a:rPr>
              <a:t> </a:t>
            </a:r>
            <a:r>
              <a:rPr lang="en-US" sz="1600" dirty="0" err="1">
                <a:solidFill>
                  <a:srgbClr val="0033CC"/>
                </a:solidFill>
                <a:latin typeface="Tahoma" pitchFamily="34" charset="0"/>
              </a:rPr>
              <a:t>segi</a:t>
            </a:r>
            <a:r>
              <a:rPr lang="en-US" sz="1600" dirty="0">
                <a:solidFill>
                  <a:srgbClr val="0033CC"/>
                </a:solidFill>
                <a:latin typeface="Tahoma" pitchFamily="34" charset="0"/>
              </a:rPr>
              <a:t> </a:t>
            </a:r>
            <a:r>
              <a:rPr lang="en-US" sz="1600" dirty="0" err="1">
                <a:solidFill>
                  <a:srgbClr val="0033CC"/>
                </a:solidFill>
                <a:latin typeface="Tahoma" pitchFamily="34" charset="0"/>
              </a:rPr>
              <a:t>penerapannya</a:t>
            </a:r>
            <a:r>
              <a:rPr lang="en-US" sz="1600" dirty="0">
                <a:solidFill>
                  <a:srgbClr val="0033CC"/>
                </a:solidFill>
                <a:latin typeface="Tahoma" pitchFamily="34" charset="0"/>
              </a:rPr>
              <a:t>, </a:t>
            </a:r>
            <a:r>
              <a:rPr lang="en-US" sz="1600" dirty="0" err="1">
                <a:solidFill>
                  <a:srgbClr val="0033CC"/>
                </a:solidFill>
                <a:latin typeface="Tahoma" pitchFamily="34" charset="0"/>
              </a:rPr>
              <a:t>resiko</a:t>
            </a:r>
            <a:r>
              <a:rPr lang="en-US" sz="1600" dirty="0">
                <a:solidFill>
                  <a:srgbClr val="0033CC"/>
                </a:solidFill>
                <a:latin typeface="Tahoma" pitchFamily="34" charset="0"/>
              </a:rPr>
              <a:t> </a:t>
            </a:r>
            <a:r>
              <a:rPr lang="en-US" sz="1600" dirty="0" err="1">
                <a:solidFill>
                  <a:srgbClr val="0033CC"/>
                </a:solidFill>
                <a:latin typeface="Tahoma" pitchFamily="34" charset="0"/>
              </a:rPr>
              <a:t>untuk</a:t>
            </a:r>
            <a:r>
              <a:rPr lang="en-US" sz="1600" dirty="0">
                <a:solidFill>
                  <a:srgbClr val="0033CC"/>
                </a:solidFill>
                <a:latin typeface="Tahoma" pitchFamily="34" charset="0"/>
              </a:rPr>
              <a:t> </a:t>
            </a:r>
            <a:r>
              <a:rPr lang="en-US" sz="1600" dirty="0" err="1">
                <a:solidFill>
                  <a:srgbClr val="0033CC"/>
                </a:solidFill>
                <a:latin typeface="Tahoma" pitchFamily="34" charset="0"/>
              </a:rPr>
              <a:t>keliru</a:t>
            </a:r>
            <a:r>
              <a:rPr lang="en-US" sz="1600" dirty="0">
                <a:solidFill>
                  <a:srgbClr val="0033CC"/>
                </a:solidFill>
                <a:latin typeface="Tahoma" pitchFamily="34" charset="0"/>
              </a:rPr>
              <a:t> paling </a:t>
            </a:r>
            <a:r>
              <a:rPr lang="en-US" sz="1600" dirty="0" err="1">
                <a:solidFill>
                  <a:srgbClr val="0033CC"/>
                </a:solidFill>
                <a:latin typeface="Tahoma" pitchFamily="34" charset="0"/>
              </a:rPr>
              <a:t>kecil</a:t>
            </a:r>
            <a:r>
              <a:rPr lang="en-US" sz="1600" dirty="0">
                <a:solidFill>
                  <a:srgbClr val="0033CC"/>
                </a:solidFill>
                <a:latin typeface="Tahoma" pitchFamily="34" charset="0"/>
              </a:rPr>
              <a:t>.</a:t>
            </a:r>
          </a:p>
        </p:txBody>
      </p:sp>
      <p:sp>
        <p:nvSpPr>
          <p:cNvPr id="7173" name="Text Box 6"/>
          <p:cNvSpPr txBox="1">
            <a:spLocks noChangeArrowheads="1"/>
          </p:cNvSpPr>
          <p:nvPr/>
        </p:nvSpPr>
        <p:spPr bwMode="auto">
          <a:xfrm>
            <a:off x="517525" y="2228850"/>
            <a:ext cx="6492875" cy="2301875"/>
          </a:xfrm>
          <a:prstGeom prst="rect">
            <a:avLst/>
          </a:prstGeom>
          <a:noFill/>
          <a:ln w="9525">
            <a:solidFill>
              <a:srgbClr val="0033C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600" b="1" dirty="0">
                <a:solidFill>
                  <a:srgbClr val="0033CC"/>
                </a:solidFill>
                <a:latin typeface="Tahoma" pitchFamily="34" charset="0"/>
              </a:rPr>
              <a:t>LANGKAH-LANGKAH DALAM METODE ILMIAH :</a:t>
            </a:r>
          </a:p>
          <a:p>
            <a:pPr eaLnBrk="1" hangingPunct="1">
              <a:buFontTx/>
              <a:buAutoNum type="arabicPeriod"/>
            </a:pPr>
            <a:r>
              <a:rPr lang="en-US" sz="1600" dirty="0" err="1">
                <a:solidFill>
                  <a:srgbClr val="0033CC"/>
                </a:solidFill>
                <a:latin typeface="Tahoma" pitchFamily="34" charset="0"/>
              </a:rPr>
              <a:t>Merumuskan</a:t>
            </a:r>
            <a:r>
              <a:rPr lang="en-US" sz="1600" dirty="0">
                <a:solidFill>
                  <a:srgbClr val="0033CC"/>
                </a:solidFill>
                <a:latin typeface="Tahoma" pitchFamily="34" charset="0"/>
              </a:rPr>
              <a:t> </a:t>
            </a:r>
            <a:r>
              <a:rPr lang="en-US" sz="1600" dirty="0" err="1">
                <a:solidFill>
                  <a:srgbClr val="0033CC"/>
                </a:solidFill>
                <a:latin typeface="Tahoma" pitchFamily="34" charset="0"/>
              </a:rPr>
              <a:t>masalah</a:t>
            </a:r>
            <a:endParaRPr lang="en-US" sz="1600" dirty="0">
              <a:solidFill>
                <a:srgbClr val="0033CC"/>
              </a:solidFill>
              <a:latin typeface="Tahoma" pitchFamily="34" charset="0"/>
            </a:endParaRPr>
          </a:p>
          <a:p>
            <a:pPr eaLnBrk="1" hangingPunct="1">
              <a:buFontTx/>
              <a:buAutoNum type="arabicPeriod"/>
            </a:pPr>
            <a:r>
              <a:rPr lang="en-US" sz="1600" dirty="0" err="1">
                <a:solidFill>
                  <a:srgbClr val="0033CC"/>
                </a:solidFill>
                <a:latin typeface="Tahoma" pitchFamily="34" charset="0"/>
              </a:rPr>
              <a:t>Melakukan</a:t>
            </a:r>
            <a:r>
              <a:rPr lang="en-US" sz="1600" dirty="0">
                <a:solidFill>
                  <a:srgbClr val="0033CC"/>
                </a:solidFill>
                <a:latin typeface="Tahoma" pitchFamily="34" charset="0"/>
              </a:rPr>
              <a:t> </a:t>
            </a:r>
            <a:r>
              <a:rPr lang="en-US" sz="1600" dirty="0" err="1">
                <a:solidFill>
                  <a:srgbClr val="0033CC"/>
                </a:solidFill>
                <a:latin typeface="Tahoma" pitchFamily="34" charset="0"/>
              </a:rPr>
              <a:t>studi</a:t>
            </a:r>
            <a:r>
              <a:rPr lang="en-US" sz="1600" dirty="0">
                <a:solidFill>
                  <a:srgbClr val="0033CC"/>
                </a:solidFill>
                <a:latin typeface="Tahoma" pitchFamily="34" charset="0"/>
              </a:rPr>
              <a:t> </a:t>
            </a:r>
            <a:r>
              <a:rPr lang="en-US" sz="1600" dirty="0" err="1">
                <a:solidFill>
                  <a:srgbClr val="0033CC"/>
                </a:solidFill>
                <a:latin typeface="Tahoma" pitchFamily="34" charset="0"/>
              </a:rPr>
              <a:t>literatur</a:t>
            </a:r>
            <a:endParaRPr lang="en-US" sz="1600" dirty="0">
              <a:solidFill>
                <a:srgbClr val="0033CC"/>
              </a:solidFill>
              <a:latin typeface="Tahoma" pitchFamily="34" charset="0"/>
            </a:endParaRPr>
          </a:p>
          <a:p>
            <a:pPr eaLnBrk="1" hangingPunct="1">
              <a:buFontTx/>
              <a:buAutoNum type="arabicPeriod"/>
            </a:pPr>
            <a:r>
              <a:rPr lang="en-US" sz="1600" dirty="0" err="1">
                <a:solidFill>
                  <a:srgbClr val="0033CC"/>
                </a:solidFill>
                <a:latin typeface="Tahoma" pitchFamily="34" charset="0"/>
              </a:rPr>
              <a:t>Membuat</a:t>
            </a:r>
            <a:r>
              <a:rPr lang="en-US" sz="1600" dirty="0">
                <a:solidFill>
                  <a:srgbClr val="0033CC"/>
                </a:solidFill>
                <a:latin typeface="Tahoma" pitchFamily="34" charset="0"/>
              </a:rPr>
              <a:t> </a:t>
            </a:r>
            <a:r>
              <a:rPr lang="en-US" sz="1600" dirty="0" err="1">
                <a:solidFill>
                  <a:srgbClr val="0033CC"/>
                </a:solidFill>
                <a:latin typeface="Tahoma" pitchFamily="34" charset="0"/>
              </a:rPr>
              <a:t>dugaan-dugaan</a:t>
            </a:r>
            <a:r>
              <a:rPr lang="en-US" sz="1600" dirty="0">
                <a:solidFill>
                  <a:srgbClr val="0033CC"/>
                </a:solidFill>
                <a:latin typeface="Tahoma" pitchFamily="34" charset="0"/>
              </a:rPr>
              <a:t>, </a:t>
            </a:r>
            <a:r>
              <a:rPr lang="en-US" sz="1600" dirty="0" err="1">
                <a:solidFill>
                  <a:srgbClr val="0033CC"/>
                </a:solidFill>
                <a:latin typeface="Tahoma" pitchFamily="34" charset="0"/>
              </a:rPr>
              <a:t>pertanyaan-pertanyaan</a:t>
            </a:r>
            <a:r>
              <a:rPr lang="en-US" sz="1600" dirty="0">
                <a:solidFill>
                  <a:srgbClr val="0033CC"/>
                </a:solidFill>
                <a:latin typeface="Tahoma" pitchFamily="34" charset="0"/>
              </a:rPr>
              <a:t> </a:t>
            </a:r>
            <a:r>
              <a:rPr lang="en-US" sz="1600" dirty="0" err="1">
                <a:solidFill>
                  <a:srgbClr val="0033CC"/>
                </a:solidFill>
                <a:latin typeface="Tahoma" pitchFamily="34" charset="0"/>
              </a:rPr>
              <a:t>atau</a:t>
            </a:r>
            <a:r>
              <a:rPr lang="en-US" sz="1600" dirty="0">
                <a:solidFill>
                  <a:srgbClr val="0033CC"/>
                </a:solidFill>
                <a:latin typeface="Tahoma" pitchFamily="34" charset="0"/>
              </a:rPr>
              <a:t> </a:t>
            </a:r>
            <a:r>
              <a:rPr lang="en-US" sz="1600" dirty="0" err="1">
                <a:solidFill>
                  <a:srgbClr val="0033CC"/>
                </a:solidFill>
                <a:latin typeface="Tahoma" pitchFamily="34" charset="0"/>
              </a:rPr>
              <a:t>hipotesis</a:t>
            </a:r>
            <a:endParaRPr lang="en-US" sz="1600" dirty="0">
              <a:solidFill>
                <a:srgbClr val="0033CC"/>
              </a:solidFill>
              <a:latin typeface="Tahoma" pitchFamily="34" charset="0"/>
            </a:endParaRPr>
          </a:p>
          <a:p>
            <a:pPr eaLnBrk="1" hangingPunct="1"/>
            <a:endParaRPr lang="en-US" sz="1600" dirty="0">
              <a:solidFill>
                <a:srgbClr val="0033CC"/>
              </a:solidFill>
              <a:latin typeface="Tahoma" pitchFamily="34" charset="0"/>
            </a:endParaRPr>
          </a:p>
          <a:p>
            <a:pPr eaLnBrk="1" hangingPunct="1">
              <a:buFontTx/>
              <a:buAutoNum type="arabicPeriod" startAt="4"/>
            </a:pPr>
            <a:r>
              <a:rPr lang="en-US" sz="1600" b="1" dirty="0" err="1">
                <a:solidFill>
                  <a:srgbClr val="FF0000"/>
                </a:solidFill>
                <a:latin typeface="Tahoma" pitchFamily="34" charset="0"/>
              </a:rPr>
              <a:t>Mengumpulkan</a:t>
            </a: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 </a:t>
            </a:r>
            <a:r>
              <a:rPr lang="en-US" sz="1600" b="1" dirty="0" err="1">
                <a:solidFill>
                  <a:srgbClr val="FF0000"/>
                </a:solidFill>
                <a:latin typeface="Tahoma" pitchFamily="34" charset="0"/>
              </a:rPr>
              <a:t>dan</a:t>
            </a: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 </a:t>
            </a:r>
            <a:r>
              <a:rPr lang="en-US" sz="1600" b="1" dirty="0" err="1">
                <a:solidFill>
                  <a:srgbClr val="FF0000"/>
                </a:solidFill>
                <a:latin typeface="Tahoma" pitchFamily="34" charset="0"/>
              </a:rPr>
              <a:t>mengolah</a:t>
            </a: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 data, </a:t>
            </a:r>
            <a:r>
              <a:rPr lang="en-US" sz="1600" b="1" dirty="0" err="1">
                <a:solidFill>
                  <a:srgbClr val="FF0000"/>
                </a:solidFill>
                <a:latin typeface="Tahoma" pitchFamily="34" charset="0"/>
              </a:rPr>
              <a:t>menguji</a:t>
            </a: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 </a:t>
            </a:r>
            <a:r>
              <a:rPr lang="en-US" sz="1600" b="1" dirty="0" err="1">
                <a:solidFill>
                  <a:srgbClr val="FF0000"/>
                </a:solidFill>
                <a:latin typeface="Tahoma" pitchFamily="34" charset="0"/>
              </a:rPr>
              <a:t>hipotesis</a:t>
            </a: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, </a:t>
            </a:r>
            <a:r>
              <a:rPr lang="en-US" sz="1600" b="1" dirty="0" err="1">
                <a:solidFill>
                  <a:srgbClr val="FF0000"/>
                </a:solidFill>
                <a:latin typeface="Tahoma" pitchFamily="34" charset="0"/>
              </a:rPr>
              <a:t>atau</a:t>
            </a: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 </a:t>
            </a:r>
            <a:r>
              <a:rPr lang="en-US" sz="1600" b="1" dirty="0" err="1">
                <a:solidFill>
                  <a:srgbClr val="FF0000"/>
                </a:solidFill>
                <a:latin typeface="Tahoma" pitchFamily="34" charset="0"/>
              </a:rPr>
              <a:t>menjawab</a:t>
            </a: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 </a:t>
            </a:r>
            <a:r>
              <a:rPr lang="en-US" sz="1600" b="1" dirty="0" err="1">
                <a:solidFill>
                  <a:srgbClr val="FF0000"/>
                </a:solidFill>
                <a:latin typeface="Tahoma" pitchFamily="34" charset="0"/>
              </a:rPr>
              <a:t>pertanyaan</a:t>
            </a:r>
            <a:endParaRPr lang="en-US" sz="1600" b="1" dirty="0">
              <a:solidFill>
                <a:srgbClr val="FF0000"/>
              </a:solidFill>
              <a:latin typeface="Tahoma" pitchFamily="34" charset="0"/>
            </a:endParaRPr>
          </a:p>
          <a:p>
            <a:pPr eaLnBrk="1" hangingPunct="1"/>
            <a:endParaRPr lang="en-US" sz="1600" b="1" dirty="0">
              <a:solidFill>
                <a:srgbClr val="0033CC"/>
              </a:solidFill>
              <a:latin typeface="Tahoma" pitchFamily="34" charset="0"/>
            </a:endParaRPr>
          </a:p>
          <a:p>
            <a:pPr eaLnBrk="1" hangingPunct="1">
              <a:buFontTx/>
              <a:buAutoNum type="arabicPeriod" startAt="5"/>
            </a:pPr>
            <a:r>
              <a:rPr lang="en-US" sz="1600" dirty="0" err="1">
                <a:solidFill>
                  <a:srgbClr val="0033CC"/>
                </a:solidFill>
                <a:latin typeface="Tahoma" pitchFamily="34" charset="0"/>
              </a:rPr>
              <a:t>Mengambil</a:t>
            </a:r>
            <a:r>
              <a:rPr lang="en-US" sz="1600" dirty="0">
                <a:solidFill>
                  <a:srgbClr val="0033CC"/>
                </a:solidFill>
                <a:latin typeface="Tahoma" pitchFamily="34" charset="0"/>
              </a:rPr>
              <a:t> </a:t>
            </a:r>
            <a:r>
              <a:rPr lang="en-US" sz="1600" dirty="0" err="1">
                <a:solidFill>
                  <a:srgbClr val="0033CC"/>
                </a:solidFill>
                <a:latin typeface="Tahoma" pitchFamily="34" charset="0"/>
              </a:rPr>
              <a:t>kesimpulan</a:t>
            </a:r>
            <a:endParaRPr lang="en-US" sz="1600" dirty="0">
              <a:solidFill>
                <a:srgbClr val="0033CC"/>
              </a:solidFill>
              <a:latin typeface="Tahoma" pitchFamily="34" charset="0"/>
            </a:endParaRPr>
          </a:p>
        </p:txBody>
      </p:sp>
      <p:sp>
        <p:nvSpPr>
          <p:cNvPr id="7174" name="AutoShape 10"/>
          <p:cNvSpPr>
            <a:spLocks noChangeArrowheads="1"/>
          </p:cNvSpPr>
          <p:nvPr/>
        </p:nvSpPr>
        <p:spPr bwMode="auto">
          <a:xfrm flipV="1">
            <a:off x="7010400" y="3540125"/>
            <a:ext cx="1066800" cy="16764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17694720 60000 65536"/>
              <a:gd name="T13" fmla="*/ 11796480 60000 65536"/>
              <a:gd name="T14" fmla="*/ 11796480 60000 65536"/>
              <a:gd name="T15" fmla="*/ 5898240 60000 65536"/>
              <a:gd name="T16" fmla="*/ 0 60000 65536"/>
              <a:gd name="T17" fmla="*/ 0 60000 65536"/>
              <a:gd name="T18" fmla="*/ 0 w 21600"/>
              <a:gd name="T19" fmla="*/ 17156 h 21600"/>
              <a:gd name="T20" fmla="*/ 17807 w 21600"/>
              <a:gd name="T21" fmla="*/ 2160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5975" y="0"/>
                </a:moveTo>
                <a:lnTo>
                  <a:pt x="10350" y="10350"/>
                </a:lnTo>
                <a:lnTo>
                  <a:pt x="14143" y="10350"/>
                </a:lnTo>
                <a:lnTo>
                  <a:pt x="14143" y="17156"/>
                </a:lnTo>
                <a:lnTo>
                  <a:pt x="0" y="17156"/>
                </a:lnTo>
                <a:lnTo>
                  <a:pt x="0" y="21600"/>
                </a:lnTo>
                <a:lnTo>
                  <a:pt x="17807" y="21600"/>
                </a:lnTo>
                <a:lnTo>
                  <a:pt x="17807" y="10350"/>
                </a:lnTo>
                <a:lnTo>
                  <a:pt x="21600" y="10350"/>
                </a:lnTo>
                <a:close/>
              </a:path>
            </a:pathLst>
          </a:custGeom>
          <a:solidFill>
            <a:srgbClr val="FFFFCC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rot="10800000" wrap="none" anchor="ctr"/>
          <a:lstStyle/>
          <a:p>
            <a:endParaRPr lang="id-ID"/>
          </a:p>
        </p:txBody>
      </p:sp>
      <p:sp>
        <p:nvSpPr>
          <p:cNvPr id="7175" name="Text Box 11"/>
          <p:cNvSpPr txBox="1">
            <a:spLocks noChangeArrowheads="1"/>
          </p:cNvSpPr>
          <p:nvPr/>
        </p:nvSpPr>
        <p:spPr bwMode="auto">
          <a:xfrm>
            <a:off x="5638800" y="5292725"/>
            <a:ext cx="2783775" cy="461665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id-ID" sz="2400" dirty="0" smtClean="0">
                <a:solidFill>
                  <a:srgbClr val="FF0000"/>
                </a:solidFill>
                <a:latin typeface="Tahoma" pitchFamily="34" charset="0"/>
              </a:rPr>
              <a:t>FUNGSI </a:t>
            </a:r>
            <a:r>
              <a:rPr lang="en-US" sz="2400" dirty="0" smtClean="0">
                <a:solidFill>
                  <a:srgbClr val="FF0000"/>
                </a:solidFill>
                <a:latin typeface="Tahoma" pitchFamily="34" charset="0"/>
              </a:rPr>
              <a:t>STATISTIK</a:t>
            </a:r>
            <a:endParaRPr lang="en-US" sz="2400" dirty="0">
              <a:solidFill>
                <a:srgbClr val="FF0000"/>
              </a:solidFill>
              <a:latin typeface="Tahoma" pitchFamily="34" charset="0"/>
            </a:endParaRPr>
          </a:p>
        </p:txBody>
      </p:sp>
      <p:sp>
        <p:nvSpPr>
          <p:cNvPr id="7176" name="Text Box 12"/>
          <p:cNvSpPr txBox="1">
            <a:spLocks noChangeArrowheads="1"/>
          </p:cNvSpPr>
          <p:nvPr/>
        </p:nvSpPr>
        <p:spPr bwMode="auto">
          <a:xfrm>
            <a:off x="3352800" y="4606925"/>
            <a:ext cx="1301750" cy="346075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600">
                <a:solidFill>
                  <a:srgbClr val="FF0000"/>
                </a:solidFill>
                <a:latin typeface="Tahoma" pitchFamily="34" charset="0"/>
              </a:rPr>
              <a:t>INSTRUMEN</a:t>
            </a:r>
          </a:p>
        </p:txBody>
      </p:sp>
      <p:sp>
        <p:nvSpPr>
          <p:cNvPr id="7177" name="Text Box 13"/>
          <p:cNvSpPr txBox="1">
            <a:spLocks noChangeArrowheads="1"/>
          </p:cNvSpPr>
          <p:nvPr/>
        </p:nvSpPr>
        <p:spPr bwMode="auto">
          <a:xfrm>
            <a:off x="3733800" y="5064125"/>
            <a:ext cx="914400" cy="346075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600">
                <a:solidFill>
                  <a:srgbClr val="FF0000"/>
                </a:solidFill>
                <a:latin typeface="Tahoma" pitchFamily="34" charset="0"/>
              </a:rPr>
              <a:t>SAMPEL</a:t>
            </a:r>
          </a:p>
        </p:txBody>
      </p:sp>
      <p:sp>
        <p:nvSpPr>
          <p:cNvPr id="7178" name="Text Box 14"/>
          <p:cNvSpPr txBox="1">
            <a:spLocks noChangeArrowheads="1"/>
          </p:cNvSpPr>
          <p:nvPr/>
        </p:nvSpPr>
        <p:spPr bwMode="auto">
          <a:xfrm>
            <a:off x="3552825" y="5978525"/>
            <a:ext cx="1095375" cy="346075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600">
                <a:solidFill>
                  <a:srgbClr val="FF0000"/>
                </a:solidFill>
                <a:latin typeface="Tahoma" pitchFamily="34" charset="0"/>
              </a:rPr>
              <a:t>VARIABEL</a:t>
            </a:r>
          </a:p>
        </p:txBody>
      </p:sp>
      <p:sp>
        <p:nvSpPr>
          <p:cNvPr id="7179" name="Text Box 15"/>
          <p:cNvSpPr txBox="1">
            <a:spLocks noChangeArrowheads="1"/>
          </p:cNvSpPr>
          <p:nvPr/>
        </p:nvSpPr>
        <p:spPr bwMode="auto">
          <a:xfrm>
            <a:off x="3352800" y="5521325"/>
            <a:ext cx="1295400" cy="346075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600">
                <a:solidFill>
                  <a:srgbClr val="FF0000"/>
                </a:solidFill>
                <a:latin typeface="Tahoma" pitchFamily="34" charset="0"/>
              </a:rPr>
              <a:t>SIFAT DATA</a:t>
            </a:r>
          </a:p>
        </p:txBody>
      </p:sp>
      <p:sp>
        <p:nvSpPr>
          <p:cNvPr id="7180" name="Text Box 16"/>
          <p:cNvSpPr txBox="1">
            <a:spLocks noChangeArrowheads="1"/>
          </p:cNvSpPr>
          <p:nvPr/>
        </p:nvSpPr>
        <p:spPr bwMode="auto">
          <a:xfrm>
            <a:off x="2743200" y="6435725"/>
            <a:ext cx="1903413" cy="346075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600">
                <a:solidFill>
                  <a:srgbClr val="FF0000"/>
                </a:solidFill>
                <a:latin typeface="Tahoma" pitchFamily="34" charset="0"/>
              </a:rPr>
              <a:t>METODE ANALISIS</a:t>
            </a:r>
          </a:p>
        </p:txBody>
      </p:sp>
      <p:sp>
        <p:nvSpPr>
          <p:cNvPr id="7181" name="Line 17"/>
          <p:cNvSpPr>
            <a:spLocks noChangeShapeType="1"/>
          </p:cNvSpPr>
          <p:nvPr/>
        </p:nvSpPr>
        <p:spPr bwMode="auto">
          <a:xfrm>
            <a:off x="5257800" y="4759325"/>
            <a:ext cx="0" cy="18288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7182" name="Line 18"/>
          <p:cNvSpPr>
            <a:spLocks noChangeShapeType="1"/>
          </p:cNvSpPr>
          <p:nvPr/>
        </p:nvSpPr>
        <p:spPr bwMode="auto">
          <a:xfrm flipH="1">
            <a:off x="5257800" y="5521325"/>
            <a:ext cx="3810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7183" name="Line 19"/>
          <p:cNvSpPr>
            <a:spLocks noChangeShapeType="1"/>
          </p:cNvSpPr>
          <p:nvPr/>
        </p:nvSpPr>
        <p:spPr bwMode="auto">
          <a:xfrm flipH="1">
            <a:off x="4648200" y="4759325"/>
            <a:ext cx="6096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7184" name="Line 20"/>
          <p:cNvSpPr>
            <a:spLocks noChangeShapeType="1"/>
          </p:cNvSpPr>
          <p:nvPr/>
        </p:nvSpPr>
        <p:spPr bwMode="auto">
          <a:xfrm flipH="1">
            <a:off x="4648200" y="5216525"/>
            <a:ext cx="6096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7185" name="Line 21"/>
          <p:cNvSpPr>
            <a:spLocks noChangeShapeType="1"/>
          </p:cNvSpPr>
          <p:nvPr/>
        </p:nvSpPr>
        <p:spPr bwMode="auto">
          <a:xfrm flipH="1">
            <a:off x="4648200" y="5673725"/>
            <a:ext cx="6096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7186" name="Line 22"/>
          <p:cNvSpPr>
            <a:spLocks noChangeShapeType="1"/>
          </p:cNvSpPr>
          <p:nvPr/>
        </p:nvSpPr>
        <p:spPr bwMode="auto">
          <a:xfrm flipH="1">
            <a:off x="4648200" y="6130925"/>
            <a:ext cx="6096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7187" name="Line 23"/>
          <p:cNvSpPr>
            <a:spLocks noChangeShapeType="1"/>
          </p:cNvSpPr>
          <p:nvPr/>
        </p:nvSpPr>
        <p:spPr bwMode="auto">
          <a:xfrm flipH="1">
            <a:off x="4648200" y="6588125"/>
            <a:ext cx="6096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584976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sz="4800" dirty="0" smtClean="0"/>
              <a:t>POPULASI DAN SAMPEL</a:t>
            </a:r>
            <a:endParaRPr lang="id-ID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800" dirty="0" err="1">
                <a:solidFill>
                  <a:srgbClr val="FF0000"/>
                </a:solidFill>
              </a:rPr>
              <a:t>Populasi</a:t>
            </a:r>
            <a:r>
              <a:rPr lang="en-US" sz="2800" dirty="0"/>
              <a:t>: </a:t>
            </a:r>
            <a:r>
              <a:rPr lang="en-US" sz="2800" dirty="0" err="1"/>
              <a:t>Keseluruhan</a:t>
            </a:r>
            <a:r>
              <a:rPr lang="en-US" sz="2800" dirty="0"/>
              <a:t> data </a:t>
            </a:r>
            <a:r>
              <a:rPr lang="en-US" sz="2800" dirty="0" err="1"/>
              <a:t>dari</a:t>
            </a:r>
            <a:r>
              <a:rPr lang="en-US" sz="2800" dirty="0"/>
              <a:t> </a:t>
            </a:r>
            <a:r>
              <a:rPr lang="en-US" sz="2800" dirty="0" err="1"/>
              <a:t>objek</a:t>
            </a:r>
            <a:r>
              <a:rPr lang="en-US" sz="2800" dirty="0"/>
              <a:t> yang </a:t>
            </a:r>
            <a:r>
              <a:rPr lang="en-US" sz="2800" dirty="0" err="1"/>
              <a:t>diteliti</a:t>
            </a:r>
            <a:r>
              <a:rPr lang="en-US" sz="2800" dirty="0"/>
              <a:t>.</a:t>
            </a:r>
          </a:p>
          <a:p>
            <a:pPr algn="just"/>
            <a:r>
              <a:rPr lang="en-US" sz="2800" dirty="0" err="1" smtClean="0">
                <a:solidFill>
                  <a:srgbClr val="FF0000"/>
                </a:solidFill>
              </a:rPr>
              <a:t>Samp</a:t>
            </a:r>
            <a:r>
              <a:rPr lang="id-ID" sz="2800" dirty="0" smtClean="0">
                <a:solidFill>
                  <a:srgbClr val="FF0000"/>
                </a:solidFill>
              </a:rPr>
              <a:t>el</a:t>
            </a:r>
            <a:r>
              <a:rPr lang="en-US" sz="2800" dirty="0" smtClean="0"/>
              <a:t>: </a:t>
            </a:r>
            <a:r>
              <a:rPr lang="en-US" sz="2800" dirty="0" err="1"/>
              <a:t>Satu</a:t>
            </a:r>
            <a:r>
              <a:rPr lang="en-US" sz="2800" dirty="0"/>
              <a:t> </a:t>
            </a:r>
            <a:r>
              <a:rPr lang="en-US" sz="2800" dirty="0" err="1"/>
              <a:t>bagian</a:t>
            </a:r>
            <a:r>
              <a:rPr lang="en-US" sz="2800" dirty="0"/>
              <a:t> </a:t>
            </a:r>
            <a:r>
              <a:rPr lang="en-US" sz="2800" dirty="0" err="1"/>
              <a:t>kecil</a:t>
            </a:r>
            <a:r>
              <a:rPr lang="en-US" sz="2800" dirty="0"/>
              <a:t> </a:t>
            </a:r>
            <a:r>
              <a:rPr lang="en-US" sz="2800" dirty="0" err="1"/>
              <a:t>dari</a:t>
            </a:r>
            <a:r>
              <a:rPr lang="en-US" sz="2800" dirty="0"/>
              <a:t> </a:t>
            </a:r>
            <a:r>
              <a:rPr lang="en-US" sz="2800" dirty="0" err="1"/>
              <a:t>populasi</a:t>
            </a:r>
            <a:r>
              <a:rPr lang="en-US" sz="2800" dirty="0"/>
              <a:t>.</a:t>
            </a:r>
          </a:p>
          <a:p>
            <a:pPr algn="just"/>
            <a:r>
              <a:rPr lang="en-US" sz="2800" dirty="0" err="1"/>
              <a:t>Terkadang</a:t>
            </a:r>
            <a:r>
              <a:rPr lang="en-US" sz="2800" dirty="0"/>
              <a:t> </a:t>
            </a:r>
            <a:r>
              <a:rPr lang="en-US" sz="2800" dirty="0" err="1"/>
              <a:t>mengambil</a:t>
            </a:r>
            <a:r>
              <a:rPr lang="en-US" sz="2800" dirty="0"/>
              <a:t> </a:t>
            </a:r>
            <a:r>
              <a:rPr lang="en-US" sz="2800" dirty="0" err="1"/>
              <a:t>kesimpulan</a:t>
            </a:r>
            <a:r>
              <a:rPr lang="en-US" sz="2800" dirty="0"/>
              <a:t> </a:t>
            </a:r>
            <a:r>
              <a:rPr lang="en-US" sz="2800" dirty="0" err="1"/>
              <a:t>terhadap</a:t>
            </a:r>
            <a:r>
              <a:rPr lang="en-US" sz="2800" dirty="0"/>
              <a:t> </a:t>
            </a:r>
            <a:r>
              <a:rPr lang="en-US" sz="2800" dirty="0" err="1"/>
              <a:t>populasi</a:t>
            </a:r>
            <a:r>
              <a:rPr lang="en-US" sz="2800" dirty="0"/>
              <a:t> yang </a:t>
            </a:r>
            <a:r>
              <a:rPr lang="en-US" sz="2800" dirty="0" err="1"/>
              <a:t>besar</a:t>
            </a:r>
            <a:r>
              <a:rPr lang="en-US" sz="2800" dirty="0"/>
              <a:t> </a:t>
            </a:r>
            <a:r>
              <a:rPr lang="en-US" sz="2800" dirty="0" err="1"/>
              <a:t>tidak</a:t>
            </a:r>
            <a:r>
              <a:rPr lang="en-US" sz="2800" dirty="0"/>
              <a:t> </a:t>
            </a:r>
            <a:r>
              <a:rPr lang="en-US" sz="2800" dirty="0" err="1"/>
              <a:t>memungkinkan</a:t>
            </a:r>
            <a:r>
              <a:rPr lang="en-US" sz="2800" dirty="0"/>
              <a:t>, </a:t>
            </a:r>
            <a:r>
              <a:rPr lang="en-US" sz="2800" dirty="0" err="1"/>
              <a:t>sehingga</a:t>
            </a:r>
            <a:r>
              <a:rPr lang="en-US" sz="2800" dirty="0"/>
              <a:t> </a:t>
            </a:r>
            <a:r>
              <a:rPr lang="en-US" sz="2800" dirty="0" err="1"/>
              <a:t>kesimpulan</a:t>
            </a:r>
            <a:r>
              <a:rPr lang="en-US" sz="2800" dirty="0"/>
              <a:t> </a:t>
            </a:r>
            <a:r>
              <a:rPr lang="en-US" sz="2800" dirty="0" err="1"/>
              <a:t>diambil</a:t>
            </a:r>
            <a:r>
              <a:rPr lang="en-US" sz="2800" dirty="0"/>
              <a:t> </a:t>
            </a:r>
            <a:r>
              <a:rPr lang="en-US" sz="2800" dirty="0" err="1"/>
              <a:t>dengan</a:t>
            </a:r>
            <a:r>
              <a:rPr lang="en-US" sz="2800" dirty="0"/>
              <a:t> </a:t>
            </a:r>
            <a:r>
              <a:rPr lang="en-US" sz="2800" dirty="0" err="1"/>
              <a:t>menggunakan</a:t>
            </a:r>
            <a:r>
              <a:rPr lang="en-US" sz="2800" dirty="0"/>
              <a:t> </a:t>
            </a:r>
            <a:r>
              <a:rPr lang="en-US" sz="2800" dirty="0" err="1" smtClean="0"/>
              <a:t>samp</a:t>
            </a:r>
            <a:r>
              <a:rPr lang="id-ID" sz="2800" dirty="0" smtClean="0"/>
              <a:t>el</a:t>
            </a:r>
            <a:r>
              <a:rPr lang="en-US" sz="2800" dirty="0" smtClean="0"/>
              <a:t>.</a:t>
            </a:r>
            <a:endParaRPr lang="en-US" sz="2800" dirty="0"/>
          </a:p>
          <a:p>
            <a:pPr algn="just"/>
            <a:endParaRPr lang="id-ID" sz="2800" dirty="0"/>
          </a:p>
        </p:txBody>
      </p:sp>
    </p:spTree>
    <p:extLst>
      <p:ext uri="{BB962C8B-B14F-4D97-AF65-F5344CB8AC3E}">
        <p14:creationId xmlns:p14="http://schemas.microsoft.com/office/powerpoint/2010/main" val="2486126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id-ID" dirty="0" smtClean="0"/>
              <a:t>Individu Objek atau orang yang akan diteliti, disurvei atau didata</a:t>
            </a:r>
          </a:p>
          <a:p>
            <a:pPr algn="just"/>
            <a:r>
              <a:rPr lang="id-ID" dirty="0" smtClean="0"/>
              <a:t>Pertama harus diidentifikasikan objek atau orang yang dapat memberikan informasi lebih banyak terhadap permasalahan yang akan diteliti</a:t>
            </a:r>
          </a:p>
          <a:p>
            <a:pPr algn="just"/>
            <a:r>
              <a:rPr lang="id-ID" dirty="0" smtClean="0">
                <a:solidFill>
                  <a:srgbClr val="FF0000"/>
                </a:solidFill>
              </a:rPr>
              <a:t>CONTOH : </a:t>
            </a:r>
          </a:p>
          <a:p>
            <a:pPr lvl="1" algn="just"/>
            <a:r>
              <a:rPr lang="id-ID" dirty="0" smtClean="0">
                <a:solidFill>
                  <a:srgbClr val="FF0000"/>
                </a:solidFill>
              </a:rPr>
              <a:t>Mahasiswa Psikologi Universitas Bhayangkara</a:t>
            </a:r>
          </a:p>
          <a:p>
            <a:pPr lvl="1" algn="just"/>
            <a:r>
              <a:rPr lang="id-ID" dirty="0" smtClean="0">
                <a:solidFill>
                  <a:srgbClr val="FF0000"/>
                </a:solidFill>
              </a:rPr>
              <a:t>Pasien Klinik Kasih Ibu</a:t>
            </a:r>
          </a:p>
          <a:p>
            <a:pPr marL="354013" lvl="1" indent="-354013" algn="just"/>
            <a:r>
              <a:rPr lang="id-ID" dirty="0" smtClean="0">
                <a:solidFill>
                  <a:srgbClr val="FF0000"/>
                </a:solidFill>
              </a:rPr>
              <a:t>CONTOH LAIN ??</a:t>
            </a:r>
            <a:endParaRPr lang="id-ID" dirty="0">
              <a:solidFill>
                <a:srgbClr val="FF00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	</a:t>
            </a:r>
            <a:r>
              <a:rPr lang="id-ID" dirty="0" smtClean="0"/>
              <a:t>UNIT STATISTIK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4282851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99247" y="2132857"/>
            <a:ext cx="7745505" cy="4392487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id-ID" dirty="0" smtClean="0"/>
              <a:t>Suatu karakteristik dari suatu objek yang nilainya untuk tiap objek bervariasi.</a:t>
            </a:r>
          </a:p>
          <a:p>
            <a:pPr algn="just"/>
            <a:r>
              <a:rPr lang="id-ID" dirty="0" smtClean="0"/>
              <a:t>Variabel yang datanya diperoleh dari observasi diasumsikan sebagai variabel diskrit, nilainya biasanya berbentuk bilangan bulat</a:t>
            </a:r>
          </a:p>
          <a:p>
            <a:pPr algn="just"/>
            <a:r>
              <a:rPr lang="id-ID" dirty="0" smtClean="0"/>
              <a:t>Variabel yang datanya diperoleh dari mengukur diasumsikan sebagai variabel kontinu, nilainya biasanya  berbentuk bilangan pecahan</a:t>
            </a:r>
          </a:p>
          <a:p>
            <a:pPr algn="just"/>
            <a:r>
              <a:rPr lang="id-ID" dirty="0" smtClean="0">
                <a:solidFill>
                  <a:srgbClr val="FF0000"/>
                </a:solidFill>
              </a:rPr>
              <a:t>CONTOH :</a:t>
            </a:r>
          </a:p>
          <a:p>
            <a:pPr lvl="1" algn="just"/>
            <a:r>
              <a:rPr lang="id-ID" dirty="0" smtClean="0">
                <a:solidFill>
                  <a:srgbClr val="FF0000"/>
                </a:solidFill>
              </a:rPr>
              <a:t>Variabel tinggi badan tiap mahasiswa Psikologi semester 1 Universitas Bhayangkara</a:t>
            </a:r>
          </a:p>
          <a:p>
            <a:pPr lvl="1" algn="just"/>
            <a:r>
              <a:rPr lang="id-ID" dirty="0" smtClean="0">
                <a:solidFill>
                  <a:srgbClr val="FF0000"/>
                </a:solidFill>
              </a:rPr>
              <a:t>Variabel Usia tiap mahasiswa Psikologi semester 3 Universitas Bhayangkara</a:t>
            </a:r>
          </a:p>
          <a:p>
            <a:pPr marL="354013" lvl="1" indent="-354013" algn="just"/>
            <a:r>
              <a:rPr lang="id-ID" dirty="0" smtClean="0">
                <a:solidFill>
                  <a:srgbClr val="FF0000"/>
                </a:solidFill>
              </a:rPr>
              <a:t>CONTOH LAIN ??</a:t>
            </a:r>
            <a:endParaRPr lang="id-ID" dirty="0">
              <a:solidFill>
                <a:srgbClr val="FF00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VARIABEL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4228151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54013" lvl="1" indent="-354013" algn="just"/>
            <a:r>
              <a:rPr lang="id-ID" sz="2400" dirty="0" smtClean="0"/>
              <a:t>Keterangan yang berbentuk kualitatif (rusak, bagus, kurang, sedang) atau berbentuk kuantitas (bilangan)</a:t>
            </a:r>
          </a:p>
          <a:p>
            <a:pPr marL="354013" lvl="1" indent="-354013" algn="just"/>
            <a:r>
              <a:rPr lang="id-ID" sz="2400" dirty="0" smtClean="0"/>
              <a:t>Data didapatkan dari hasil observasi, penghitungan atau pengukuran dari suatu variabel</a:t>
            </a:r>
          </a:p>
          <a:p>
            <a:pPr marL="354013" lvl="1" indent="-354013" algn="just"/>
            <a:r>
              <a:rPr lang="id-ID" sz="2400" dirty="0" smtClean="0"/>
              <a:t>Data hasil pengukuran diasumsikan sebagai data kontinu</a:t>
            </a:r>
          </a:p>
          <a:p>
            <a:pPr marL="354013" lvl="1" indent="-354013" algn="just"/>
            <a:r>
              <a:rPr lang="id-ID" sz="2400" dirty="0" smtClean="0"/>
              <a:t>Data hasil observasi diasumsikan sebagai data diskrit</a:t>
            </a:r>
          </a:p>
          <a:p>
            <a:pPr marL="719773" lvl="2" indent="-354013" algn="just"/>
            <a:endParaRPr lang="id-ID" dirty="0" smtClean="0">
              <a:solidFill>
                <a:srgbClr val="FF0000"/>
              </a:solidFill>
            </a:endParaRPr>
          </a:p>
          <a:p>
            <a:pPr marL="354013" lvl="1" indent="-354013" algn="just"/>
            <a:endParaRPr lang="id-ID" dirty="0" smtClean="0"/>
          </a:p>
          <a:p>
            <a:pPr marL="354013" lvl="1" indent="-354013" algn="just"/>
            <a:endParaRPr lang="id-ID" dirty="0" smtClean="0"/>
          </a:p>
          <a:p>
            <a:pPr marL="411480" lvl="1" indent="0" algn="just">
              <a:buNone/>
            </a:pPr>
            <a:endParaRPr lang="id-ID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DATA STATISTIK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504576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id-ID" dirty="0" smtClean="0"/>
              <a:t>Statistik berasal dari kata latin yaitu Status, artinya negara dan digunakan untuk urusan negara</a:t>
            </a:r>
          </a:p>
          <a:p>
            <a:pPr algn="just"/>
            <a:r>
              <a:rPr lang="id-ID" dirty="0"/>
              <a:t>Pada awalnya Statistik hanya digunakan untuk menggambarkan dan menyelesaikan masalah </a:t>
            </a:r>
            <a:r>
              <a:rPr lang="id-ID" dirty="0" smtClean="0"/>
              <a:t>kenegaraan</a:t>
            </a:r>
          </a:p>
          <a:p>
            <a:pPr algn="just"/>
            <a:r>
              <a:rPr lang="id-ID" dirty="0" smtClean="0"/>
              <a:t>Statistik merupakan ilmu yang cukup tua</a:t>
            </a:r>
          </a:p>
          <a:p>
            <a:pPr algn="just"/>
            <a:r>
              <a:rPr lang="id-ID" dirty="0" smtClean="0"/>
              <a:t>Ahli matematika masa lalu seperti : Pascal, Bernaulli, De Moivre, Laplace, Gauss, dll sampai abad 19  menggunakan statistik, diantaranya untuk : perhitungan jumlah penduduk, pembayaran pajak, gaji pegawai, perhitungan pendapatan, dll </a:t>
            </a:r>
            <a:endParaRPr lang="id-ID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sz="4800" dirty="0" smtClean="0"/>
              <a:t>PENGERTIAN STATISTIK</a:t>
            </a:r>
            <a:endParaRPr lang="id-ID" sz="4800" dirty="0"/>
          </a:p>
        </p:txBody>
      </p:sp>
    </p:spTree>
    <p:extLst>
      <p:ext uri="{BB962C8B-B14F-4D97-AF65-F5344CB8AC3E}">
        <p14:creationId xmlns:p14="http://schemas.microsoft.com/office/powerpoint/2010/main" val="651873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DATA</a:t>
            </a:r>
            <a:r>
              <a:rPr lang="id-ID" dirty="0" smtClean="0"/>
              <a:t> STATISTIK (2)</a:t>
            </a:r>
            <a:endParaRPr lang="en-US" dirty="0" smtClean="0"/>
          </a:p>
        </p:txBody>
      </p:sp>
      <p:sp>
        <p:nvSpPr>
          <p:cNvPr id="8195" name="Text Box 5"/>
          <p:cNvSpPr txBox="1">
            <a:spLocks noChangeArrowheads="1"/>
          </p:cNvSpPr>
          <p:nvPr/>
        </p:nvSpPr>
        <p:spPr bwMode="auto">
          <a:xfrm>
            <a:off x="685800" y="2133600"/>
            <a:ext cx="5815013" cy="346075"/>
          </a:xfrm>
          <a:prstGeom prst="rect">
            <a:avLst/>
          </a:prstGeom>
          <a:noFill/>
          <a:ln w="9525">
            <a:solidFill>
              <a:srgbClr val="0033C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600">
                <a:solidFill>
                  <a:srgbClr val="0033CC"/>
                </a:solidFill>
                <a:latin typeface="Tahoma" pitchFamily="34" charset="0"/>
              </a:rPr>
              <a:t>DATA terbagi atas DATA KUALITATIF dan DATA KUANTITATIF</a:t>
            </a:r>
          </a:p>
        </p:txBody>
      </p:sp>
      <p:sp>
        <p:nvSpPr>
          <p:cNvPr id="8196" name="Text Box 6"/>
          <p:cNvSpPr txBox="1">
            <a:spLocks noChangeArrowheads="1"/>
          </p:cNvSpPr>
          <p:nvPr/>
        </p:nvSpPr>
        <p:spPr bwMode="auto">
          <a:xfrm>
            <a:off x="1066800" y="2971800"/>
            <a:ext cx="2911475" cy="1568450"/>
          </a:xfrm>
          <a:prstGeom prst="rect">
            <a:avLst/>
          </a:prstGeom>
          <a:noFill/>
          <a:ln w="9525">
            <a:solidFill>
              <a:srgbClr val="0066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006600"/>
                </a:solidFill>
                <a:latin typeface="Tahoma" pitchFamily="34" charset="0"/>
              </a:rPr>
              <a:t>DATA KUALITATIF :</a:t>
            </a:r>
          </a:p>
          <a:p>
            <a:pPr eaLnBrk="1" hangingPunct="1"/>
            <a:r>
              <a:rPr lang="en-US" sz="1600">
                <a:solidFill>
                  <a:srgbClr val="006600"/>
                </a:solidFill>
                <a:latin typeface="Tahoma" pitchFamily="34" charset="0"/>
              </a:rPr>
              <a:t>Data yang dinyatakan dalam bentuk </a:t>
            </a:r>
            <a:r>
              <a:rPr lang="en-US" sz="1600" b="1">
                <a:solidFill>
                  <a:srgbClr val="006600"/>
                </a:solidFill>
                <a:latin typeface="Tahoma" pitchFamily="34" charset="0"/>
              </a:rPr>
              <a:t>bukan angka</a:t>
            </a:r>
            <a:r>
              <a:rPr lang="en-US" sz="1600">
                <a:solidFill>
                  <a:srgbClr val="006600"/>
                </a:solidFill>
                <a:latin typeface="Tahoma" pitchFamily="34" charset="0"/>
              </a:rPr>
              <a:t>.</a:t>
            </a:r>
          </a:p>
          <a:p>
            <a:pPr eaLnBrk="1" hangingPunct="1"/>
            <a:r>
              <a:rPr lang="en-US" sz="1600">
                <a:solidFill>
                  <a:srgbClr val="006600"/>
                </a:solidFill>
                <a:latin typeface="Tahoma" pitchFamily="34" charset="0"/>
              </a:rPr>
              <a:t>Contoh : jenis pekerjaan, status marital, tingkat kepuasan kerja</a:t>
            </a:r>
            <a:endParaRPr lang="en-US" sz="1600" b="1">
              <a:solidFill>
                <a:srgbClr val="006600"/>
              </a:solidFill>
              <a:latin typeface="Tahoma" pitchFamily="34" charset="0"/>
            </a:endParaRPr>
          </a:p>
        </p:txBody>
      </p:sp>
      <p:sp>
        <p:nvSpPr>
          <p:cNvPr id="8197" name="Text Box 7"/>
          <p:cNvSpPr txBox="1">
            <a:spLocks noChangeArrowheads="1"/>
          </p:cNvSpPr>
          <p:nvPr/>
        </p:nvSpPr>
        <p:spPr bwMode="auto">
          <a:xfrm>
            <a:off x="4648200" y="2971800"/>
            <a:ext cx="2895600" cy="156845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0000"/>
                </a:solidFill>
                <a:latin typeface="Tahoma" pitchFamily="34" charset="0"/>
              </a:rPr>
              <a:t>DATA KUANTITATIF :</a:t>
            </a:r>
          </a:p>
          <a:p>
            <a:pPr eaLnBrk="1" hangingPunct="1"/>
            <a:r>
              <a:rPr lang="en-US" sz="1600">
                <a:solidFill>
                  <a:srgbClr val="FF0000"/>
                </a:solidFill>
                <a:latin typeface="Tahoma" pitchFamily="34" charset="0"/>
              </a:rPr>
              <a:t>Data yang dinyatakan dalam bentuk </a:t>
            </a:r>
            <a:r>
              <a:rPr lang="en-US" sz="1600" b="1">
                <a:solidFill>
                  <a:srgbClr val="FF0000"/>
                </a:solidFill>
                <a:latin typeface="Tahoma" pitchFamily="34" charset="0"/>
              </a:rPr>
              <a:t>angka</a:t>
            </a:r>
            <a:endParaRPr lang="en-US" sz="1600">
              <a:solidFill>
                <a:srgbClr val="FF0000"/>
              </a:solidFill>
              <a:latin typeface="Tahoma" pitchFamily="34" charset="0"/>
            </a:endParaRPr>
          </a:p>
          <a:p>
            <a:pPr eaLnBrk="1" hangingPunct="1"/>
            <a:r>
              <a:rPr lang="en-US" sz="1600">
                <a:solidFill>
                  <a:srgbClr val="FF0000"/>
                </a:solidFill>
                <a:latin typeface="Tahoma" pitchFamily="34" charset="0"/>
              </a:rPr>
              <a:t>Contoh : lama bekerja, jumlah gaji, usia, hasil ulangan</a:t>
            </a:r>
            <a:endParaRPr lang="en-US" sz="1600" b="1">
              <a:solidFill>
                <a:srgbClr val="FF0000"/>
              </a:solidFill>
              <a:latin typeface="Tahoma" pitchFamily="34" charset="0"/>
            </a:endParaRPr>
          </a:p>
        </p:txBody>
      </p:sp>
      <p:sp>
        <p:nvSpPr>
          <p:cNvPr id="8198" name="Line 22"/>
          <p:cNvSpPr>
            <a:spLocks noChangeShapeType="1"/>
          </p:cNvSpPr>
          <p:nvPr/>
        </p:nvSpPr>
        <p:spPr bwMode="auto">
          <a:xfrm>
            <a:off x="3124200" y="25146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8199" name="Line 24"/>
          <p:cNvSpPr>
            <a:spLocks noChangeShapeType="1"/>
          </p:cNvSpPr>
          <p:nvPr/>
        </p:nvSpPr>
        <p:spPr bwMode="auto">
          <a:xfrm>
            <a:off x="5486400" y="25146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90263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54013" lvl="1" indent="-354013" algn="just"/>
            <a:r>
              <a:rPr lang="id-ID" dirty="0">
                <a:solidFill>
                  <a:srgbClr val="FF0000"/>
                </a:solidFill>
              </a:rPr>
              <a:t>CONTOH </a:t>
            </a:r>
            <a:r>
              <a:rPr lang="id-ID" dirty="0" smtClean="0">
                <a:solidFill>
                  <a:srgbClr val="FF0000"/>
                </a:solidFill>
              </a:rPr>
              <a:t>:</a:t>
            </a:r>
          </a:p>
          <a:p>
            <a:pPr lvl="1" algn="just"/>
            <a:r>
              <a:rPr lang="id-ID" dirty="0" smtClean="0">
                <a:solidFill>
                  <a:srgbClr val="FF0000"/>
                </a:solidFill>
              </a:rPr>
              <a:t>Data </a:t>
            </a:r>
            <a:r>
              <a:rPr lang="id-ID" dirty="0">
                <a:solidFill>
                  <a:srgbClr val="FF0000"/>
                </a:solidFill>
              </a:rPr>
              <a:t>hasil dari pengukuran terhadap variabel tinggi badan tiap mahasiswa Psikologi semester 1 Universitas Bhayangkara : ??</a:t>
            </a:r>
          </a:p>
          <a:p>
            <a:pPr lvl="1" algn="just"/>
            <a:r>
              <a:rPr lang="id-ID" dirty="0">
                <a:solidFill>
                  <a:srgbClr val="FF0000"/>
                </a:solidFill>
              </a:rPr>
              <a:t>Data hasil observasi terhadap variabel Usia tiap mahasiswa Psikologi semester 3 Universitas Bhayangkara: ??</a:t>
            </a:r>
          </a:p>
          <a:p>
            <a:pPr marL="365760" lvl="1">
              <a:buFont typeface="Wingdings" pitchFamily="2" charset="2"/>
              <a:buChar char=""/>
            </a:pPr>
            <a:r>
              <a:rPr lang="id-ID" dirty="0">
                <a:solidFill>
                  <a:srgbClr val="FF0000"/>
                </a:solidFill>
              </a:rPr>
              <a:t>CONTOH LAIN : ??</a:t>
            </a:r>
          </a:p>
          <a:p>
            <a:pPr marL="0" indent="0">
              <a:buNone/>
            </a:pPr>
            <a:endParaRPr lang="id-ID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DATA </a:t>
            </a:r>
            <a:r>
              <a:rPr lang="id-ID" dirty="0" smtClean="0"/>
              <a:t>STATISTIK (3)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124967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id-ID" sz="2800" b="1" dirty="0" smtClean="0"/>
              <a:t>KEGIATAN SECARA TIDAK LANGSUNG</a:t>
            </a:r>
          </a:p>
          <a:p>
            <a:pPr marL="0" indent="0">
              <a:buNone/>
            </a:pPr>
            <a:r>
              <a:rPr lang="id-ID" b="1" dirty="0"/>
              <a:t> </a:t>
            </a:r>
            <a:r>
              <a:rPr lang="id-ID" b="1" dirty="0" smtClean="0"/>
              <a:t>        </a:t>
            </a:r>
          </a:p>
          <a:p>
            <a:pPr marL="0" indent="0">
              <a:buNone/>
            </a:pPr>
            <a:endParaRPr lang="id-ID" b="1" dirty="0"/>
          </a:p>
          <a:p>
            <a:pPr marL="0" indent="0">
              <a:buNone/>
            </a:pPr>
            <a:endParaRPr lang="id-ID" b="1" dirty="0" smtClean="0"/>
          </a:p>
          <a:p>
            <a:pPr marL="0" indent="0">
              <a:buNone/>
            </a:pPr>
            <a:endParaRPr lang="id-ID" b="1" dirty="0"/>
          </a:p>
          <a:p>
            <a:pPr marL="0" indent="0">
              <a:buNone/>
            </a:pPr>
            <a:r>
              <a:rPr lang="id-ID" sz="3300" b="1" dirty="0" smtClean="0"/>
              <a:t>                      DATA                 INFORMASI</a:t>
            </a:r>
          </a:p>
          <a:p>
            <a:pPr marL="0" indent="0">
              <a:buNone/>
            </a:pPr>
            <a:endParaRPr lang="id-ID" b="1" dirty="0"/>
          </a:p>
          <a:p>
            <a:pPr marL="0" indent="0">
              <a:buNone/>
            </a:pPr>
            <a:endParaRPr lang="id-ID" b="1" dirty="0" smtClean="0"/>
          </a:p>
          <a:p>
            <a:pPr marL="0" indent="0">
              <a:buNone/>
            </a:pPr>
            <a:r>
              <a:rPr lang="id-ID" b="1" dirty="0"/>
              <a:t>	</a:t>
            </a:r>
            <a:endParaRPr lang="id-ID" b="1" dirty="0" smtClean="0"/>
          </a:p>
          <a:p>
            <a:pPr marL="0" indent="0">
              <a:buNone/>
            </a:pPr>
            <a:endParaRPr lang="id-ID" b="1" dirty="0"/>
          </a:p>
          <a:p>
            <a:pPr marL="0" indent="0">
              <a:buNone/>
            </a:pPr>
            <a:r>
              <a:rPr lang="id-ID" b="1" dirty="0" smtClean="0"/>
              <a:t>	</a:t>
            </a:r>
            <a:r>
              <a:rPr lang="id-ID" sz="2800" b="1" dirty="0" smtClean="0"/>
              <a:t>KEGIATAN SECARA LANGSUNG</a:t>
            </a:r>
            <a:endParaRPr lang="id-ID" sz="2800" b="1" dirty="0"/>
          </a:p>
          <a:p>
            <a:pPr marL="0" indent="0">
              <a:buNone/>
            </a:pPr>
            <a:endParaRPr lang="id-ID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	</a:t>
            </a:r>
            <a:r>
              <a:rPr lang="id-ID" dirty="0" smtClean="0"/>
              <a:t>KOLEKSI DATA </a:t>
            </a:r>
            <a:endParaRPr lang="id-ID" dirty="0"/>
          </a:p>
        </p:txBody>
      </p:sp>
      <p:sp>
        <p:nvSpPr>
          <p:cNvPr id="6" name="Right Arrow 5"/>
          <p:cNvSpPr/>
          <p:nvPr/>
        </p:nvSpPr>
        <p:spPr>
          <a:xfrm>
            <a:off x="3995936" y="3768057"/>
            <a:ext cx="1199091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8" name="Up Arrow 7"/>
          <p:cNvSpPr/>
          <p:nvPr/>
        </p:nvSpPr>
        <p:spPr>
          <a:xfrm>
            <a:off x="3131840" y="4252689"/>
            <a:ext cx="484632" cy="97840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9" name="Down Arrow 8"/>
          <p:cNvSpPr/>
          <p:nvPr/>
        </p:nvSpPr>
        <p:spPr>
          <a:xfrm>
            <a:off x="3131840" y="2787477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347176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99247" y="2248347"/>
            <a:ext cx="7745505" cy="4421013"/>
          </a:xfrm>
        </p:spPr>
        <p:txBody>
          <a:bodyPr>
            <a:noAutofit/>
          </a:bodyPr>
          <a:lstStyle/>
          <a:p>
            <a:pPr algn="just"/>
            <a:r>
              <a:rPr lang="id-ID" sz="2200" dirty="0" smtClean="0"/>
              <a:t>Kegiatan secara langsung : </a:t>
            </a:r>
          </a:p>
          <a:p>
            <a:pPr lvl="1" algn="just"/>
            <a:r>
              <a:rPr lang="id-ID" dirty="0" smtClean="0"/>
              <a:t>Dengan cara mengukur, menghitung, mengamati objek unit statistik</a:t>
            </a:r>
          </a:p>
          <a:p>
            <a:pPr marL="354013" lvl="1" indent="-354013" algn="just"/>
            <a:r>
              <a:rPr lang="id-ID" dirty="0"/>
              <a:t>Kegiatan secara tidak langsung </a:t>
            </a:r>
            <a:r>
              <a:rPr lang="id-ID" dirty="0" smtClean="0"/>
              <a:t>:</a:t>
            </a:r>
          </a:p>
          <a:p>
            <a:pPr marL="719773" lvl="2" indent="-354013" algn="just"/>
            <a:r>
              <a:rPr lang="id-ID" sz="2200" dirty="0" smtClean="0"/>
              <a:t>Dengan bantuan angket atau wawancara</a:t>
            </a:r>
          </a:p>
          <a:p>
            <a:pPr marL="354013" lvl="2" indent="-354013" algn="just"/>
            <a:r>
              <a:rPr lang="id-ID" sz="2200" b="1" dirty="0" smtClean="0">
                <a:solidFill>
                  <a:srgbClr val="FF0000"/>
                </a:solidFill>
              </a:rPr>
              <a:t>CONTOH Informasi yang didapat dari data :</a:t>
            </a:r>
          </a:p>
          <a:p>
            <a:pPr marL="719773" lvl="3" indent="-354013" algn="just"/>
            <a:r>
              <a:rPr lang="id-ID" sz="2200" dirty="0" smtClean="0"/>
              <a:t>Jumlah pengangguran di Negara Indonesia tahun 2015</a:t>
            </a:r>
          </a:p>
          <a:p>
            <a:pPr marL="719773" lvl="3" indent="-354013" algn="just"/>
            <a:r>
              <a:rPr lang="id-ID" sz="2200" dirty="0" smtClean="0"/>
              <a:t>Jadwal Penerbangan City Link Jakarta-Palembang</a:t>
            </a:r>
          </a:p>
          <a:p>
            <a:pPr marL="719773" lvl="3" indent="-354013" algn="just"/>
            <a:r>
              <a:rPr lang="id-ID" sz="2200" dirty="0" smtClean="0"/>
              <a:t>Jumlah Warga Negara Indonesia yang meninggal pada tragedi Minna tahun 2015</a:t>
            </a:r>
            <a:endParaRPr lang="id-ID" sz="2200" dirty="0"/>
          </a:p>
          <a:p>
            <a:pPr lvl="1" algn="just"/>
            <a:endParaRPr lang="id-ID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KOLEKSI DATA </a:t>
            </a:r>
            <a:r>
              <a:rPr lang="id-ID" dirty="0" smtClean="0"/>
              <a:t>(2)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931177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id-ID" dirty="0" smtClean="0"/>
              <a:t>Berdasarkan jenis pengumpulannya data diklasifikasikan menjadi :</a:t>
            </a:r>
          </a:p>
          <a:p>
            <a:pPr lvl="1" algn="just"/>
            <a:r>
              <a:rPr lang="id-ID" sz="2400" b="1" dirty="0" smtClean="0"/>
              <a:t>Skala Nominal</a:t>
            </a:r>
          </a:p>
          <a:p>
            <a:pPr lvl="1" algn="just"/>
            <a:r>
              <a:rPr lang="id-ID" sz="2400" b="1" dirty="0" smtClean="0"/>
              <a:t>Skala Ordinal</a:t>
            </a:r>
          </a:p>
          <a:p>
            <a:pPr lvl="1" algn="just"/>
            <a:r>
              <a:rPr lang="id-ID" sz="2400" b="1" dirty="0" smtClean="0"/>
              <a:t>Skala Kardinal</a:t>
            </a:r>
          </a:p>
          <a:p>
            <a:pPr lvl="1" algn="just"/>
            <a:r>
              <a:rPr lang="id-ID" sz="2400" b="1" dirty="0" smtClean="0"/>
              <a:t>Skala Interval</a:t>
            </a:r>
          </a:p>
          <a:p>
            <a:pPr lvl="1" algn="just"/>
            <a:r>
              <a:rPr lang="id-ID" sz="2400" b="1" dirty="0" smtClean="0"/>
              <a:t>Skala Rasio</a:t>
            </a:r>
            <a:endParaRPr lang="id-ID" sz="2400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KLASIFIKASI DATA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829880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99247" y="2248347"/>
            <a:ext cx="7745505" cy="4132981"/>
          </a:xfrm>
        </p:spPr>
        <p:txBody>
          <a:bodyPr>
            <a:normAutofit/>
          </a:bodyPr>
          <a:lstStyle/>
          <a:p>
            <a:pPr algn="just"/>
            <a:r>
              <a:rPr lang="id-ID" dirty="0" smtClean="0"/>
              <a:t>Data nominal diperoleh dari hasil pengamatan (observasi)</a:t>
            </a:r>
          </a:p>
          <a:p>
            <a:pPr algn="just"/>
            <a:r>
              <a:rPr lang="id-ID" dirty="0" smtClean="0"/>
              <a:t>Hasilnya berbentuk kualitatif</a:t>
            </a:r>
          </a:p>
          <a:p>
            <a:pPr algn="just"/>
            <a:r>
              <a:rPr lang="id-ID" dirty="0" smtClean="0"/>
              <a:t>Apabila datanya merupakan data numerik (kuantitatif), maka bilangan yang digunakan bersifat diskrit dan tidak mengenal urutan</a:t>
            </a:r>
          </a:p>
          <a:p>
            <a:pPr algn="just"/>
            <a:r>
              <a:rPr lang="id-ID" dirty="0" smtClean="0"/>
              <a:t>Artinya tiap bilangan tidak mempunyai arti menurut besarnya atau posisinya</a:t>
            </a:r>
          </a:p>
          <a:p>
            <a:pPr algn="just"/>
            <a:r>
              <a:rPr lang="id-ID" dirty="0" smtClean="0"/>
              <a:t>Datanya dapat secara bebas disusun tanpa memperhatikan urutan</a:t>
            </a:r>
          </a:p>
          <a:p>
            <a:pPr algn="just"/>
            <a:endParaRPr lang="id-ID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SKALA NOMINAL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99638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>
                <a:solidFill>
                  <a:srgbClr val="FF0000"/>
                </a:solidFill>
              </a:rPr>
              <a:t>CONTOH :</a:t>
            </a:r>
          </a:p>
          <a:p>
            <a:pPr lvl="1" algn="just"/>
            <a:r>
              <a:rPr lang="id-ID" dirty="0" smtClean="0">
                <a:solidFill>
                  <a:srgbClr val="FF0000"/>
                </a:solidFill>
              </a:rPr>
              <a:t>Simbol Numerik dari variabel jenis Agama (Islam=1, Kristen=2, Katolik=3, Hindu=4, Budha=5)</a:t>
            </a:r>
          </a:p>
          <a:p>
            <a:pPr lvl="1" algn="just"/>
            <a:r>
              <a:rPr lang="id-ID" dirty="0" smtClean="0">
                <a:solidFill>
                  <a:srgbClr val="FF0000"/>
                </a:solidFill>
              </a:rPr>
              <a:t>Simbol Numerik dari variabel status diri (Single=1, Kawin=2, Cerai=3)</a:t>
            </a:r>
          </a:p>
          <a:p>
            <a:pPr lvl="1" algn="just"/>
            <a:r>
              <a:rPr lang="id-ID" dirty="0" smtClean="0">
                <a:solidFill>
                  <a:srgbClr val="FF0000"/>
                </a:solidFill>
              </a:rPr>
              <a:t>Simbol Numerik dari variabel golongan darah (O=1, B=2, AB=3)</a:t>
            </a:r>
          </a:p>
          <a:p>
            <a:pPr lvl="1" algn="just"/>
            <a:r>
              <a:rPr lang="id-ID" dirty="0" smtClean="0">
                <a:solidFill>
                  <a:srgbClr val="FF0000"/>
                </a:solidFill>
              </a:rPr>
              <a:t>dll</a:t>
            </a:r>
            <a:endParaRPr lang="id-ID" dirty="0">
              <a:solidFill>
                <a:srgbClr val="FF00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SKALA </a:t>
            </a:r>
            <a:r>
              <a:rPr lang="id-ID" dirty="0" smtClean="0"/>
              <a:t>NOMINAL (2)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527971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id-ID" sz="2800" dirty="0" smtClean="0"/>
              <a:t>Data Ordinal diperoleh dari hasil pengamatan, observasi atau angket berskala dari suatu variabel </a:t>
            </a:r>
          </a:p>
          <a:p>
            <a:pPr algn="just"/>
            <a:r>
              <a:rPr lang="id-ID" sz="2800" dirty="0" smtClean="0"/>
              <a:t>Hasilnya berbentuk data kualitatif</a:t>
            </a:r>
          </a:p>
          <a:p>
            <a:pPr algn="just"/>
            <a:r>
              <a:rPr lang="id-ID" sz="2800" dirty="0"/>
              <a:t>Apabila datanya </a:t>
            </a:r>
            <a:r>
              <a:rPr lang="id-ID" sz="2800" dirty="0" smtClean="0"/>
              <a:t>disimbolkan menjadi </a:t>
            </a:r>
            <a:r>
              <a:rPr lang="id-ID" sz="2800" dirty="0"/>
              <a:t>data numerik (kuantitatif), maka bilangan yang digunakan bersifat diskrit </a:t>
            </a:r>
            <a:r>
              <a:rPr lang="id-ID" sz="2800" dirty="0" smtClean="0"/>
              <a:t>dan </a:t>
            </a:r>
            <a:r>
              <a:rPr lang="id-ID" sz="2800" dirty="0"/>
              <a:t>mengenal </a:t>
            </a:r>
            <a:r>
              <a:rPr lang="id-ID" sz="2800" dirty="0" smtClean="0"/>
              <a:t>urutan menurut kualitas atributnya</a:t>
            </a:r>
          </a:p>
          <a:p>
            <a:pPr algn="just"/>
            <a:endParaRPr lang="id-ID" dirty="0"/>
          </a:p>
          <a:p>
            <a:pPr algn="just"/>
            <a:endParaRPr lang="id-ID" dirty="0" smtClean="0"/>
          </a:p>
          <a:p>
            <a:pPr algn="just"/>
            <a:endParaRPr lang="id-ID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SKALA ORDINAL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138669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>
                <a:solidFill>
                  <a:srgbClr val="FF0000"/>
                </a:solidFill>
              </a:rPr>
              <a:t>CONTOH  :</a:t>
            </a:r>
          </a:p>
          <a:p>
            <a:pPr lvl="1" algn="just"/>
            <a:r>
              <a:rPr lang="id-ID" dirty="0" smtClean="0">
                <a:solidFill>
                  <a:srgbClr val="FF0000"/>
                </a:solidFill>
              </a:rPr>
              <a:t>Data dari variabel motivasi mahasiswa jurusan Psikologi semester 1 Universitas Bhayangkara : 5 = sangat bagus, 4 = bagus, 3 = sedang, 2 = jelek, 1 = sangat jelek</a:t>
            </a:r>
          </a:p>
          <a:p>
            <a:pPr lvl="2" algn="just"/>
            <a:r>
              <a:rPr lang="id-ID" dirty="0" smtClean="0">
                <a:solidFill>
                  <a:srgbClr val="FF0000"/>
                </a:solidFill>
              </a:rPr>
              <a:t>Urutan bilangan 1 sampai 5 menyimbolkan kualitas</a:t>
            </a:r>
          </a:p>
          <a:p>
            <a:pPr lvl="2" algn="just"/>
            <a:r>
              <a:rPr lang="id-ID" dirty="0" smtClean="0">
                <a:solidFill>
                  <a:srgbClr val="FF0000"/>
                </a:solidFill>
              </a:rPr>
              <a:t>Bilangan pengganti kualitas mempunyai suatu tingkatan atribut</a:t>
            </a:r>
          </a:p>
          <a:p>
            <a:pPr algn="just"/>
            <a:r>
              <a:rPr lang="id-ID" dirty="0" smtClean="0">
                <a:solidFill>
                  <a:srgbClr val="FF0000"/>
                </a:solidFill>
              </a:rPr>
              <a:t>CONTOH LAIN : ???</a:t>
            </a:r>
            <a:endParaRPr lang="id-ID" dirty="0">
              <a:solidFill>
                <a:srgbClr val="FF00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SKALA </a:t>
            </a:r>
            <a:r>
              <a:rPr lang="id-ID" dirty="0" smtClean="0"/>
              <a:t>ORDINAL (2)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465049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99247" y="2248347"/>
            <a:ext cx="7745505" cy="4276997"/>
          </a:xfrm>
        </p:spPr>
        <p:txBody>
          <a:bodyPr>
            <a:normAutofit lnSpcReduction="10000"/>
          </a:bodyPr>
          <a:lstStyle/>
          <a:p>
            <a:pPr algn="just"/>
            <a:r>
              <a:rPr lang="id-ID" dirty="0" smtClean="0"/>
              <a:t>Data Kardinal berasal dari hasil membilang atau menghitung suatu variabel</a:t>
            </a:r>
          </a:p>
          <a:p>
            <a:pPr algn="just"/>
            <a:r>
              <a:rPr lang="id-ID" dirty="0" smtClean="0"/>
              <a:t>Data berbentuk kuantitatif</a:t>
            </a:r>
          </a:p>
          <a:p>
            <a:pPr algn="just"/>
            <a:r>
              <a:rPr lang="id-ID" dirty="0" smtClean="0"/>
              <a:t>Bilangan diskrit, umumnya dinyatakan dalam bilangan kardinal</a:t>
            </a:r>
          </a:p>
          <a:p>
            <a:pPr algn="just"/>
            <a:r>
              <a:rPr lang="id-ID" dirty="0" smtClean="0">
                <a:solidFill>
                  <a:srgbClr val="FF0000"/>
                </a:solidFill>
              </a:rPr>
              <a:t>CONTOH : </a:t>
            </a:r>
          </a:p>
          <a:p>
            <a:pPr lvl="1" algn="just"/>
            <a:r>
              <a:rPr lang="id-ID" dirty="0" smtClean="0">
                <a:solidFill>
                  <a:srgbClr val="FF0000"/>
                </a:solidFill>
              </a:rPr>
              <a:t>Data dari variabel jumlah kursi pada setiap ruang kelas</a:t>
            </a:r>
          </a:p>
          <a:p>
            <a:pPr lvl="1" algn="just"/>
            <a:r>
              <a:rPr lang="id-ID" dirty="0" smtClean="0">
                <a:solidFill>
                  <a:srgbClr val="FF0000"/>
                </a:solidFill>
              </a:rPr>
              <a:t>Data dari variabel jumlah buku yang dimiliki mahasiswa </a:t>
            </a:r>
          </a:p>
          <a:p>
            <a:pPr marL="354013" lvl="1" indent="-354013" algn="just"/>
            <a:r>
              <a:rPr lang="id-ID" dirty="0" smtClean="0">
                <a:solidFill>
                  <a:srgbClr val="FF0000"/>
                </a:solidFill>
              </a:rPr>
              <a:t>CONTOH LAIN : ??</a:t>
            </a:r>
            <a:endParaRPr lang="id-ID" dirty="0">
              <a:solidFill>
                <a:srgbClr val="FF00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SKALA KARDINAL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971891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id-ID" dirty="0" smtClean="0"/>
              <a:t>Pengertian Statik berkembang menjadi :</a:t>
            </a:r>
          </a:p>
          <a:p>
            <a:pPr lvl="1" algn="just"/>
            <a:r>
              <a:rPr lang="id-ID" sz="2400" dirty="0" smtClean="0"/>
              <a:t>Kumpulan data yang disajikan dalam bentuk tabel / daftar, gambar, diagram atau ukuran-ukuran tertentu, misalnya statistik penduduk, statistik kelahiran, statistik pertumbuhan ekonomi</a:t>
            </a:r>
          </a:p>
          <a:p>
            <a:pPr lvl="1" algn="just"/>
            <a:r>
              <a:rPr lang="id-ID" sz="2400" dirty="0" smtClean="0"/>
              <a:t>Pengetahuan mengenai pengumpulan data, klasifikasi data, penyajian data, pengolahan data, penarikan kesimpulan dan pengambilan keputusan</a:t>
            </a:r>
          </a:p>
          <a:p>
            <a:pPr lvl="1" algn="just"/>
            <a:endParaRPr lang="id-ID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23528" y="570156"/>
            <a:ext cx="8496944" cy="1054250"/>
          </a:xfrm>
        </p:spPr>
        <p:txBody>
          <a:bodyPr/>
          <a:lstStyle/>
          <a:p>
            <a:r>
              <a:rPr lang="id-ID" sz="4800" dirty="0"/>
              <a:t>PENGERTIAN </a:t>
            </a:r>
            <a:r>
              <a:rPr lang="id-ID" sz="4800" dirty="0" smtClean="0"/>
              <a:t>STATISTIK (2)</a:t>
            </a:r>
            <a:endParaRPr lang="id-ID" sz="4800" dirty="0"/>
          </a:p>
        </p:txBody>
      </p:sp>
    </p:spTree>
    <p:extLst>
      <p:ext uri="{BB962C8B-B14F-4D97-AF65-F5344CB8AC3E}">
        <p14:creationId xmlns:p14="http://schemas.microsoft.com/office/powerpoint/2010/main" val="846942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id-ID" dirty="0" smtClean="0"/>
              <a:t>Data interval berasal dari hasil mengukur suatu variabel</a:t>
            </a:r>
          </a:p>
          <a:p>
            <a:pPr algn="just"/>
            <a:r>
              <a:rPr lang="id-ID" dirty="0" smtClean="0"/>
              <a:t>Data diasumsikan berbentuk kontinue memiliki ukuran urutan seperti data ordinal</a:t>
            </a:r>
          </a:p>
          <a:p>
            <a:pPr algn="just"/>
            <a:r>
              <a:rPr lang="id-ID" dirty="0" smtClean="0"/>
              <a:t>Pada skala interval tidak memiliki angka nol mutlak, artinya nilai nol bukan berarti tidak memiliki arti sama sekali</a:t>
            </a:r>
          </a:p>
          <a:p>
            <a:pPr algn="just"/>
            <a:r>
              <a:rPr lang="id-ID" dirty="0" smtClean="0"/>
              <a:t>Titik nol pada skala interval adalah bebas posisinya.</a:t>
            </a:r>
          </a:p>
          <a:p>
            <a:pPr algn="just"/>
            <a:r>
              <a:rPr lang="id-ID" dirty="0" smtClean="0"/>
              <a:t>Tidak ada pemberian simbol seperti data nominal dan ordinal</a:t>
            </a:r>
            <a:endParaRPr lang="id-ID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SKALA INTERVAL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610326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>
                <a:solidFill>
                  <a:srgbClr val="FF0000"/>
                </a:solidFill>
              </a:rPr>
              <a:t>CONTOH :</a:t>
            </a:r>
          </a:p>
          <a:p>
            <a:pPr lvl="1" algn="just"/>
            <a:r>
              <a:rPr lang="id-ID" dirty="0" smtClean="0">
                <a:solidFill>
                  <a:srgbClr val="FF0000"/>
                </a:solidFill>
              </a:rPr>
              <a:t>Suhu ruangan produksi pada suatu pabrik adalah </a:t>
            </a:r>
            <a:r>
              <a:rPr lang="id-ID" dirty="0">
                <a:solidFill>
                  <a:srgbClr val="FF0000"/>
                </a:solidFill>
              </a:rPr>
              <a:t>pada 0° C sampai 100° C. </a:t>
            </a:r>
            <a:r>
              <a:rPr lang="id-ID" dirty="0" smtClean="0">
                <a:solidFill>
                  <a:srgbClr val="FF0000"/>
                </a:solidFill>
              </a:rPr>
              <a:t>Skala </a:t>
            </a:r>
            <a:r>
              <a:rPr lang="id-ID" dirty="0">
                <a:solidFill>
                  <a:srgbClr val="FF0000"/>
                </a:solidFill>
              </a:rPr>
              <a:t>ini jelas jaraknya, bahwa 100-0=100   </a:t>
            </a:r>
            <a:endParaRPr lang="id-ID" dirty="0" smtClean="0">
              <a:solidFill>
                <a:srgbClr val="FF0000"/>
              </a:solidFill>
            </a:endParaRPr>
          </a:p>
          <a:p>
            <a:pPr lvl="1" algn="just"/>
            <a:r>
              <a:rPr lang="id-ID" dirty="0" smtClean="0">
                <a:solidFill>
                  <a:srgbClr val="FF0000"/>
                </a:solidFill>
              </a:rPr>
              <a:t>Suhu ruangan produksi pada suatu pabrik adalah pada </a:t>
            </a:r>
            <a:r>
              <a:rPr lang="id-ID" dirty="0">
                <a:solidFill>
                  <a:srgbClr val="FF0000"/>
                </a:solidFill>
              </a:rPr>
              <a:t>32° F sampai 212°F. Skala ini jelas jaraknya, </a:t>
            </a:r>
            <a:r>
              <a:rPr lang="id-ID" dirty="0" smtClean="0">
                <a:solidFill>
                  <a:srgbClr val="FF0000"/>
                </a:solidFill>
              </a:rPr>
              <a:t>212-32=180</a:t>
            </a:r>
          </a:p>
          <a:p>
            <a:pPr marL="354013" lvl="1" indent="-354013" algn="just"/>
            <a:r>
              <a:rPr lang="id-ID" dirty="0" smtClean="0">
                <a:solidFill>
                  <a:srgbClr val="FF0000"/>
                </a:solidFill>
              </a:rPr>
              <a:t>CONTOH LAIN : ??</a:t>
            </a:r>
            <a:endParaRPr lang="id-ID" dirty="0">
              <a:solidFill>
                <a:srgbClr val="FF00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SKALA </a:t>
            </a:r>
            <a:r>
              <a:rPr lang="id-ID" dirty="0" smtClean="0"/>
              <a:t>INTERVAL (2)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411921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d-ID" sz="2800" dirty="0" smtClean="0"/>
              <a:t>Data rasio berasal dari hasil mengukur suatu variabel</a:t>
            </a:r>
          </a:p>
          <a:p>
            <a:pPr algn="just"/>
            <a:r>
              <a:rPr lang="id-ID" sz="2800" dirty="0" smtClean="0"/>
              <a:t>Data diasumsikan berbentuk bilangan kontinue hampir sama dengan skala interval.</a:t>
            </a:r>
          </a:p>
          <a:p>
            <a:pPr algn="just"/>
            <a:r>
              <a:rPr lang="id-ID" sz="2800" dirty="0" smtClean="0"/>
              <a:t>Pada skala rasio memiliki nilai nol mutlak, artinya </a:t>
            </a:r>
            <a:r>
              <a:rPr lang="id-ID" sz="2800" dirty="0"/>
              <a:t>nilai nol </a:t>
            </a:r>
            <a:r>
              <a:rPr lang="id-ID" sz="2800" dirty="0" smtClean="0"/>
              <a:t>berarti </a:t>
            </a:r>
            <a:r>
              <a:rPr lang="id-ID" sz="2800" dirty="0"/>
              <a:t>tidak memiliki arti sama </a:t>
            </a:r>
            <a:r>
              <a:rPr lang="id-ID" sz="2800" dirty="0" smtClean="0"/>
              <a:t>sekali</a:t>
            </a:r>
          </a:p>
          <a:p>
            <a:pPr algn="just"/>
            <a:endParaRPr lang="id-ID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SKALA RASIO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749427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id-ID" dirty="0">
                <a:solidFill>
                  <a:srgbClr val="FF0000"/>
                </a:solidFill>
              </a:rPr>
              <a:t>CONTOH : </a:t>
            </a:r>
          </a:p>
          <a:p>
            <a:pPr lvl="1" algn="just"/>
            <a:r>
              <a:rPr lang="id-ID" dirty="0">
                <a:solidFill>
                  <a:srgbClr val="FF0000"/>
                </a:solidFill>
              </a:rPr>
              <a:t>Variabel massa benda, bila benda massanya 0 kg berarti bendanya tidak ada</a:t>
            </a:r>
          </a:p>
          <a:p>
            <a:pPr lvl="1" algn="just"/>
            <a:r>
              <a:rPr lang="id-ID" dirty="0">
                <a:solidFill>
                  <a:srgbClr val="FF0000"/>
                </a:solidFill>
              </a:rPr>
              <a:t>Massa 9</a:t>
            </a:r>
            <a:r>
              <a:rPr lang="id-ID" dirty="0" smtClean="0">
                <a:solidFill>
                  <a:srgbClr val="FF0000"/>
                </a:solidFill>
              </a:rPr>
              <a:t> kg berarti 3 kali lipat dari massa 3 kg</a:t>
            </a:r>
          </a:p>
          <a:p>
            <a:pPr lvl="1" algn="just"/>
            <a:r>
              <a:rPr lang="id-ID" dirty="0">
                <a:solidFill>
                  <a:srgbClr val="FF0000"/>
                </a:solidFill>
              </a:rPr>
              <a:t>Jumlah </a:t>
            </a:r>
            <a:r>
              <a:rPr lang="id-ID" dirty="0" smtClean="0">
                <a:solidFill>
                  <a:srgbClr val="FF0000"/>
                </a:solidFill>
              </a:rPr>
              <a:t>buku mahasiswa Psikologi pada semester 1 Universitas Bhayangkara : </a:t>
            </a:r>
            <a:r>
              <a:rPr lang="id-ID" dirty="0">
                <a:solidFill>
                  <a:srgbClr val="FF0000"/>
                </a:solidFill>
              </a:rPr>
              <a:t>Jika </a:t>
            </a:r>
            <a:r>
              <a:rPr lang="id-ID" dirty="0" smtClean="0">
                <a:solidFill>
                  <a:srgbClr val="FF0000"/>
                </a:solidFill>
              </a:rPr>
              <a:t>4, </a:t>
            </a:r>
            <a:r>
              <a:rPr lang="id-ID" dirty="0">
                <a:solidFill>
                  <a:srgbClr val="FF0000"/>
                </a:solidFill>
              </a:rPr>
              <a:t>berarti ada </a:t>
            </a:r>
            <a:r>
              <a:rPr lang="id-ID" dirty="0" smtClean="0">
                <a:solidFill>
                  <a:srgbClr val="FF0000"/>
                </a:solidFill>
              </a:rPr>
              <a:t>4 </a:t>
            </a:r>
            <a:r>
              <a:rPr lang="id-ID" dirty="0">
                <a:solidFill>
                  <a:srgbClr val="FF0000"/>
                </a:solidFill>
              </a:rPr>
              <a:t>buku. Jika 0, berarti </a:t>
            </a:r>
            <a:r>
              <a:rPr lang="id-ID" dirty="0" smtClean="0">
                <a:solidFill>
                  <a:srgbClr val="FF0000"/>
                </a:solidFill>
              </a:rPr>
              <a:t>tidak memiliki </a:t>
            </a:r>
            <a:r>
              <a:rPr lang="id-ID" dirty="0">
                <a:solidFill>
                  <a:srgbClr val="FF0000"/>
                </a:solidFill>
              </a:rPr>
              <a:t>buku (absolut 0)</a:t>
            </a:r>
          </a:p>
          <a:p>
            <a:pPr marL="442913" lvl="1" indent="-442913" algn="just"/>
            <a:r>
              <a:rPr lang="id-ID" dirty="0" smtClean="0">
                <a:solidFill>
                  <a:srgbClr val="FF0000"/>
                </a:solidFill>
              </a:rPr>
              <a:t> CONTOH LAIN : ??</a:t>
            </a:r>
            <a:endParaRPr lang="id-ID" dirty="0">
              <a:solidFill>
                <a:srgbClr val="FF0000"/>
              </a:solidFill>
            </a:endParaRPr>
          </a:p>
          <a:p>
            <a:endParaRPr lang="id-ID" dirty="0">
              <a:solidFill>
                <a:srgbClr val="FF00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SKALA </a:t>
            </a:r>
            <a:r>
              <a:rPr lang="id-ID" dirty="0" smtClean="0"/>
              <a:t>RASIO (2)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567588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SYARAT DATA YANG BAIK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 eaLnBrk="1" hangingPunct="1"/>
            <a:r>
              <a:rPr lang="en-US" sz="2800" dirty="0" smtClean="0"/>
              <a:t>Data </a:t>
            </a:r>
            <a:r>
              <a:rPr lang="en-US" sz="2800" dirty="0" err="1" smtClean="0"/>
              <a:t>harus</a:t>
            </a:r>
            <a:r>
              <a:rPr lang="en-US" sz="2800" dirty="0" smtClean="0"/>
              <a:t> </a:t>
            </a:r>
            <a:r>
              <a:rPr lang="en-US" sz="2800" dirty="0" err="1" smtClean="0"/>
              <a:t>obyektif</a:t>
            </a:r>
            <a:r>
              <a:rPr lang="en-US" sz="2800" dirty="0" smtClean="0"/>
              <a:t> (</a:t>
            </a:r>
            <a:r>
              <a:rPr lang="en-US" sz="2800" dirty="0" err="1" smtClean="0"/>
              <a:t>sesuai</a:t>
            </a:r>
            <a:r>
              <a:rPr lang="en-US" sz="2800" dirty="0" smtClean="0"/>
              <a:t> </a:t>
            </a:r>
            <a:r>
              <a:rPr lang="en-US" sz="2800" dirty="0" err="1" smtClean="0"/>
              <a:t>dengan</a:t>
            </a:r>
            <a:r>
              <a:rPr lang="en-US" sz="2800" dirty="0" smtClean="0"/>
              <a:t> </a:t>
            </a:r>
            <a:r>
              <a:rPr lang="en-US" sz="2800" dirty="0" err="1" smtClean="0"/>
              <a:t>keadaan</a:t>
            </a:r>
            <a:r>
              <a:rPr lang="en-US" sz="2800" dirty="0" smtClean="0"/>
              <a:t> </a:t>
            </a:r>
            <a:r>
              <a:rPr lang="en-US" sz="2800" dirty="0" err="1" smtClean="0"/>
              <a:t>sebenarnya</a:t>
            </a:r>
            <a:r>
              <a:rPr lang="en-US" sz="2800" dirty="0" smtClean="0"/>
              <a:t>)</a:t>
            </a:r>
          </a:p>
          <a:p>
            <a:pPr algn="just" eaLnBrk="1" hangingPunct="1"/>
            <a:r>
              <a:rPr lang="en-US" sz="2800" dirty="0" smtClean="0"/>
              <a:t>Data </a:t>
            </a:r>
            <a:r>
              <a:rPr lang="en-US" sz="2800" dirty="0" err="1" smtClean="0"/>
              <a:t>harus</a:t>
            </a:r>
            <a:r>
              <a:rPr lang="en-US" sz="2800" dirty="0" smtClean="0"/>
              <a:t> </a:t>
            </a:r>
            <a:r>
              <a:rPr lang="en-US" sz="2800" dirty="0" err="1" smtClean="0"/>
              <a:t>mewakili</a:t>
            </a:r>
            <a:r>
              <a:rPr lang="en-US" sz="2800" dirty="0" smtClean="0"/>
              <a:t> (</a:t>
            </a:r>
            <a:r>
              <a:rPr lang="en-US" sz="2800" dirty="0" err="1" smtClean="0"/>
              <a:t>representatif</a:t>
            </a:r>
            <a:r>
              <a:rPr lang="en-US" sz="2800" dirty="0" smtClean="0"/>
              <a:t>)</a:t>
            </a:r>
          </a:p>
          <a:p>
            <a:pPr algn="just" eaLnBrk="1" hangingPunct="1"/>
            <a:r>
              <a:rPr lang="en-US" sz="2800" dirty="0" smtClean="0"/>
              <a:t>Data </a:t>
            </a:r>
            <a:r>
              <a:rPr lang="en-US" sz="2800" dirty="0" err="1" smtClean="0"/>
              <a:t>harus</a:t>
            </a:r>
            <a:r>
              <a:rPr lang="en-US" sz="2800" dirty="0" smtClean="0"/>
              <a:t> up to date</a:t>
            </a:r>
          </a:p>
          <a:p>
            <a:pPr algn="just" eaLnBrk="1" hangingPunct="1"/>
            <a:r>
              <a:rPr lang="en-US" sz="2800" dirty="0" smtClean="0"/>
              <a:t>Data </a:t>
            </a:r>
            <a:r>
              <a:rPr lang="en-US" sz="2800" dirty="0" err="1" smtClean="0"/>
              <a:t>harus</a:t>
            </a:r>
            <a:r>
              <a:rPr lang="en-US" sz="2800" dirty="0" smtClean="0"/>
              <a:t> </a:t>
            </a:r>
            <a:r>
              <a:rPr lang="en-US" sz="2800" dirty="0" err="1" smtClean="0"/>
              <a:t>relevan</a:t>
            </a:r>
            <a:r>
              <a:rPr lang="en-US" sz="2800" dirty="0" smtClean="0"/>
              <a:t> </a:t>
            </a:r>
            <a:r>
              <a:rPr lang="en-US" sz="2800" dirty="0" err="1" smtClean="0"/>
              <a:t>dengan</a:t>
            </a:r>
            <a:r>
              <a:rPr lang="en-US" sz="2800" dirty="0" smtClean="0"/>
              <a:t> </a:t>
            </a:r>
            <a:r>
              <a:rPr lang="en-US" sz="2800" dirty="0" err="1" smtClean="0"/>
              <a:t>masalah</a:t>
            </a:r>
            <a:r>
              <a:rPr lang="en-US" sz="2800" dirty="0" smtClean="0"/>
              <a:t> yang </a:t>
            </a:r>
            <a:r>
              <a:rPr lang="en-US" sz="2800" dirty="0" err="1" smtClean="0"/>
              <a:t>akan</a:t>
            </a:r>
            <a:r>
              <a:rPr lang="en-US" sz="2800" dirty="0" smtClean="0"/>
              <a:t> </a:t>
            </a:r>
            <a:r>
              <a:rPr lang="en-US" sz="2800" dirty="0" err="1" smtClean="0"/>
              <a:t>dipecahkan</a:t>
            </a: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1159771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PEMBULATAN DATA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 eaLnBrk="1" hangingPunct="1">
              <a:lnSpc>
                <a:spcPct val="90000"/>
              </a:lnSpc>
            </a:pPr>
            <a:r>
              <a:rPr lang="en-US" sz="2800" dirty="0" smtClean="0"/>
              <a:t>72,8 </a:t>
            </a:r>
            <a:r>
              <a:rPr lang="en-US" sz="2800" dirty="0" err="1" smtClean="0"/>
              <a:t>dibulatkan</a:t>
            </a:r>
            <a:r>
              <a:rPr lang="en-US" sz="2800" dirty="0" smtClean="0"/>
              <a:t> </a:t>
            </a:r>
            <a:r>
              <a:rPr lang="en-US" sz="2800" dirty="0" err="1" smtClean="0"/>
              <a:t>menjadi</a:t>
            </a:r>
            <a:r>
              <a:rPr lang="en-US" sz="2800" dirty="0" smtClean="0"/>
              <a:t> 73 (</a:t>
            </a:r>
            <a:r>
              <a:rPr lang="en-US" sz="2800" dirty="0" err="1" smtClean="0"/>
              <a:t>karena</a:t>
            </a:r>
            <a:r>
              <a:rPr lang="en-US" sz="2800" dirty="0" smtClean="0"/>
              <a:t> </a:t>
            </a:r>
            <a:r>
              <a:rPr lang="en-US" sz="2800" dirty="0" err="1" smtClean="0"/>
              <a:t>lebih</a:t>
            </a:r>
            <a:r>
              <a:rPr lang="en-US" sz="2800" dirty="0" smtClean="0"/>
              <a:t> </a:t>
            </a:r>
            <a:r>
              <a:rPr lang="en-US" sz="2800" dirty="0" err="1" smtClean="0"/>
              <a:t>dekat</a:t>
            </a:r>
            <a:r>
              <a:rPr lang="en-US" sz="2800" dirty="0" smtClean="0"/>
              <a:t> </a:t>
            </a:r>
            <a:r>
              <a:rPr lang="en-US" sz="2800" dirty="0" err="1" smtClean="0"/>
              <a:t>dengan</a:t>
            </a:r>
            <a:r>
              <a:rPr lang="en-US" sz="2800" dirty="0" smtClean="0"/>
              <a:t> 73 </a:t>
            </a:r>
            <a:r>
              <a:rPr lang="en-US" sz="2800" dirty="0" err="1" smtClean="0"/>
              <a:t>daripada</a:t>
            </a:r>
            <a:r>
              <a:rPr lang="en-US" sz="2800" dirty="0" smtClean="0"/>
              <a:t> </a:t>
            </a:r>
            <a:r>
              <a:rPr lang="en-US" sz="2800" dirty="0" err="1" smtClean="0"/>
              <a:t>dengan</a:t>
            </a:r>
            <a:r>
              <a:rPr lang="en-US" sz="2800" dirty="0" smtClean="0"/>
              <a:t> 72)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sz="2800" dirty="0" smtClean="0"/>
              <a:t>72,8146 </a:t>
            </a:r>
            <a:r>
              <a:rPr lang="en-US" sz="2800" dirty="0" err="1" smtClean="0"/>
              <a:t>dibulatkan</a:t>
            </a:r>
            <a:r>
              <a:rPr lang="en-US" sz="2800" dirty="0" smtClean="0"/>
              <a:t> </a:t>
            </a:r>
            <a:r>
              <a:rPr lang="en-US" sz="2800" dirty="0" err="1" smtClean="0"/>
              <a:t>menjadi</a:t>
            </a:r>
            <a:r>
              <a:rPr lang="en-US" sz="2800" dirty="0" smtClean="0"/>
              <a:t> 72,81 (</a:t>
            </a:r>
            <a:r>
              <a:rPr lang="en-US" sz="2800" dirty="0" err="1" smtClean="0"/>
              <a:t>lebih</a:t>
            </a:r>
            <a:r>
              <a:rPr lang="en-US" sz="2800" dirty="0" smtClean="0"/>
              <a:t> </a:t>
            </a:r>
            <a:r>
              <a:rPr lang="en-US" sz="2800" dirty="0" err="1" smtClean="0"/>
              <a:t>dekat</a:t>
            </a:r>
            <a:r>
              <a:rPr lang="en-US" sz="2800" dirty="0" smtClean="0"/>
              <a:t> </a:t>
            </a:r>
            <a:r>
              <a:rPr lang="en-US" sz="2800" dirty="0" err="1" smtClean="0"/>
              <a:t>dengan</a:t>
            </a:r>
            <a:r>
              <a:rPr lang="en-US" sz="2800" dirty="0" smtClean="0"/>
              <a:t> 72,81 </a:t>
            </a:r>
            <a:r>
              <a:rPr lang="en-US" sz="2800" dirty="0" err="1" smtClean="0"/>
              <a:t>daripada</a:t>
            </a:r>
            <a:r>
              <a:rPr lang="en-US" sz="2800" dirty="0" smtClean="0"/>
              <a:t> </a:t>
            </a:r>
            <a:r>
              <a:rPr lang="en-US" sz="2800" dirty="0" err="1" smtClean="0"/>
              <a:t>dengan</a:t>
            </a:r>
            <a:r>
              <a:rPr lang="en-US" sz="2800" dirty="0" smtClean="0"/>
              <a:t> 72,82)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sz="2800" dirty="0" smtClean="0"/>
              <a:t>72,465 </a:t>
            </a:r>
            <a:r>
              <a:rPr lang="en-US" sz="2800" dirty="0" err="1" smtClean="0"/>
              <a:t>dibulatkan</a:t>
            </a:r>
            <a:r>
              <a:rPr lang="en-US" sz="2800" dirty="0" smtClean="0"/>
              <a:t> </a:t>
            </a:r>
            <a:r>
              <a:rPr lang="en-US" sz="2800" dirty="0" err="1" smtClean="0"/>
              <a:t>menjadi</a:t>
            </a:r>
            <a:r>
              <a:rPr lang="en-US" sz="2800" dirty="0" smtClean="0"/>
              <a:t> 72,4</a:t>
            </a:r>
            <a:r>
              <a:rPr lang="id-ID" sz="2800" dirty="0" smtClean="0"/>
              <a:t>7</a:t>
            </a:r>
            <a:r>
              <a:rPr lang="en-US" sz="2800" dirty="0" smtClean="0"/>
              <a:t> (</a:t>
            </a:r>
            <a:r>
              <a:rPr lang="en-US" sz="2800" dirty="0" err="1" smtClean="0"/>
              <a:t>dibulatkan</a:t>
            </a:r>
            <a:r>
              <a:rPr lang="en-US" sz="2800" dirty="0" smtClean="0"/>
              <a:t> </a:t>
            </a:r>
            <a:r>
              <a:rPr lang="en-US" sz="2800" dirty="0" err="1" smtClean="0"/>
              <a:t>ke</a:t>
            </a:r>
            <a:r>
              <a:rPr lang="en-US" sz="2800" dirty="0" smtClean="0"/>
              <a:t> </a:t>
            </a:r>
            <a:r>
              <a:rPr lang="en-US" sz="2800" dirty="0" err="1" smtClean="0"/>
              <a:t>bilangan</a:t>
            </a:r>
            <a:r>
              <a:rPr lang="en-US" sz="2800" dirty="0" smtClean="0"/>
              <a:t> </a:t>
            </a:r>
            <a:r>
              <a:rPr lang="en-US" sz="2800" dirty="0" err="1" smtClean="0"/>
              <a:t>genap</a:t>
            </a:r>
            <a:r>
              <a:rPr lang="en-US" sz="2800" dirty="0" smtClean="0"/>
              <a:t> </a:t>
            </a:r>
            <a:r>
              <a:rPr lang="en-US" sz="2800" dirty="0" err="1" smtClean="0"/>
              <a:t>terdekat</a:t>
            </a:r>
            <a:r>
              <a:rPr lang="en-US" sz="2800" dirty="0" smtClean="0"/>
              <a:t>)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sz="2800" dirty="0" smtClean="0"/>
              <a:t>183,575 </a:t>
            </a:r>
            <a:r>
              <a:rPr lang="en-US" sz="2800" dirty="0" err="1" smtClean="0"/>
              <a:t>dibulatkan</a:t>
            </a:r>
            <a:r>
              <a:rPr lang="en-US" sz="2800" dirty="0" smtClean="0"/>
              <a:t> </a:t>
            </a:r>
            <a:r>
              <a:rPr lang="en-US" sz="2800" dirty="0" err="1" smtClean="0"/>
              <a:t>menjadi</a:t>
            </a:r>
            <a:r>
              <a:rPr lang="en-US" sz="2800" dirty="0" smtClean="0"/>
              <a:t> 183,58 (</a:t>
            </a:r>
            <a:r>
              <a:rPr lang="en-US" sz="2800" dirty="0" err="1" smtClean="0"/>
              <a:t>dibulatkan</a:t>
            </a:r>
            <a:r>
              <a:rPr lang="en-US" sz="2800" dirty="0" smtClean="0"/>
              <a:t> </a:t>
            </a:r>
            <a:r>
              <a:rPr lang="en-US" sz="2800" dirty="0" err="1" smtClean="0"/>
              <a:t>ke</a:t>
            </a:r>
            <a:r>
              <a:rPr lang="en-US" sz="2800" dirty="0" smtClean="0"/>
              <a:t> </a:t>
            </a:r>
            <a:r>
              <a:rPr lang="en-US" sz="2800" dirty="0" err="1" smtClean="0"/>
              <a:t>bilangan</a:t>
            </a:r>
            <a:r>
              <a:rPr lang="en-US" sz="2800" dirty="0" smtClean="0"/>
              <a:t> </a:t>
            </a:r>
            <a:r>
              <a:rPr lang="en-US" sz="2800" dirty="0" err="1" smtClean="0"/>
              <a:t>genap</a:t>
            </a:r>
            <a:r>
              <a:rPr lang="en-US" sz="2800" dirty="0" smtClean="0"/>
              <a:t> </a:t>
            </a:r>
            <a:r>
              <a:rPr lang="en-US" sz="2800" dirty="0" err="1" smtClean="0"/>
              <a:t>terdekat</a:t>
            </a:r>
            <a:r>
              <a:rPr lang="en-US" sz="2800" dirty="0" smtClean="0"/>
              <a:t>)</a:t>
            </a:r>
          </a:p>
        </p:txBody>
      </p:sp>
      <p:sp>
        <p:nvSpPr>
          <p:cNvPr id="11268" name="Oval 5"/>
          <p:cNvSpPr>
            <a:spLocks noChangeArrowheads="1"/>
          </p:cNvSpPr>
          <p:nvPr/>
        </p:nvSpPr>
        <p:spPr bwMode="auto">
          <a:xfrm>
            <a:off x="1905000" y="3962400"/>
            <a:ext cx="304800" cy="457200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id-ID"/>
          </a:p>
        </p:txBody>
      </p:sp>
      <p:sp>
        <p:nvSpPr>
          <p:cNvPr id="11269" name="Oval 6"/>
          <p:cNvSpPr>
            <a:spLocks noChangeArrowheads="1"/>
          </p:cNvSpPr>
          <p:nvPr/>
        </p:nvSpPr>
        <p:spPr bwMode="auto">
          <a:xfrm>
            <a:off x="2077065" y="4838700"/>
            <a:ext cx="304800" cy="381000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221542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id-ID" dirty="0" smtClean="0"/>
              <a:t>Statistik matematik/ statistik teoretis : statistik yang diturunkan, bagaimana menciptakan model teoretis dan matematis</a:t>
            </a:r>
          </a:p>
          <a:p>
            <a:pPr algn="just"/>
            <a:r>
              <a:rPr lang="id-ID" dirty="0" smtClean="0"/>
              <a:t>Statistik terapan / teknik analisis data : statistik yang membahas cara-cara penggunaan statistik, antara lain untuk penelitian. </a:t>
            </a:r>
            <a:endParaRPr lang="id-ID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67544" y="570156"/>
            <a:ext cx="8496944" cy="1054250"/>
          </a:xfrm>
        </p:spPr>
        <p:txBody>
          <a:bodyPr/>
          <a:lstStyle/>
          <a:p>
            <a:r>
              <a:rPr lang="id-ID" sz="4800" dirty="0"/>
              <a:t>PENGERTIAN STATISTIK </a:t>
            </a:r>
            <a:r>
              <a:rPr lang="id-ID" sz="4800" dirty="0" smtClean="0"/>
              <a:t>(3)</a:t>
            </a:r>
            <a:endParaRPr lang="id-ID" sz="4800" dirty="0"/>
          </a:p>
        </p:txBody>
      </p:sp>
    </p:spTree>
    <p:extLst>
      <p:ext uri="{BB962C8B-B14F-4D97-AF65-F5344CB8AC3E}">
        <p14:creationId xmlns:p14="http://schemas.microsoft.com/office/powerpoint/2010/main" val="3966380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99247" y="2248347"/>
            <a:ext cx="7745505" cy="4060973"/>
          </a:xfrm>
        </p:spPr>
        <p:txBody>
          <a:bodyPr/>
          <a:lstStyle/>
          <a:p>
            <a:r>
              <a:rPr lang="id-ID" dirty="0" smtClean="0"/>
              <a:t>Simpulan :</a:t>
            </a:r>
          </a:p>
          <a:p>
            <a:r>
              <a:rPr lang="id-ID" dirty="0" smtClean="0"/>
              <a:t>Statistika adalah ilmu pengetahuan yang memuat kegiatan, meliputi :</a:t>
            </a:r>
          </a:p>
          <a:p>
            <a:pPr lvl="1"/>
            <a:r>
              <a:rPr lang="id-ID" dirty="0" smtClean="0"/>
              <a:t>Koleksi data</a:t>
            </a:r>
          </a:p>
          <a:p>
            <a:pPr lvl="1"/>
            <a:r>
              <a:rPr lang="id-ID" dirty="0" smtClean="0"/>
              <a:t>Presentasi Data</a:t>
            </a:r>
          </a:p>
          <a:p>
            <a:pPr lvl="1"/>
            <a:r>
              <a:rPr lang="id-ID" dirty="0" smtClean="0"/>
              <a:t>Analisis Data</a:t>
            </a:r>
          </a:p>
          <a:p>
            <a:pPr lvl="1"/>
            <a:r>
              <a:rPr lang="id-ID" dirty="0" smtClean="0"/>
              <a:t>Interpretasi Data</a:t>
            </a:r>
          </a:p>
          <a:p>
            <a:pPr marL="354013" lvl="1" indent="-354013"/>
            <a:r>
              <a:rPr lang="id-ID" dirty="0" smtClean="0"/>
              <a:t>Keempat fungsi tersebut merupakan hal utama yang dikerjakan dalam statistika</a:t>
            </a:r>
            <a:endParaRPr lang="id-ID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51520" y="570156"/>
            <a:ext cx="8712968" cy="1054250"/>
          </a:xfrm>
        </p:spPr>
        <p:txBody>
          <a:bodyPr/>
          <a:lstStyle/>
          <a:p>
            <a:r>
              <a:rPr lang="id-ID" sz="4800" dirty="0"/>
              <a:t>PENGERTIAN STATISTIK </a:t>
            </a:r>
            <a:r>
              <a:rPr lang="id-ID" sz="4800" dirty="0" smtClean="0"/>
              <a:t>(4)</a:t>
            </a:r>
            <a:endParaRPr lang="id-ID" sz="4800" dirty="0"/>
          </a:p>
        </p:txBody>
      </p:sp>
    </p:spTree>
    <p:extLst>
      <p:ext uri="{BB962C8B-B14F-4D97-AF65-F5344CB8AC3E}">
        <p14:creationId xmlns:p14="http://schemas.microsoft.com/office/powerpoint/2010/main" val="1052058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d-ID" sz="2800" dirty="0" smtClean="0"/>
              <a:t>Berdasarkan cara pengolahan Data</a:t>
            </a:r>
          </a:p>
          <a:p>
            <a:pPr lvl="1"/>
            <a:r>
              <a:rPr lang="id-ID" sz="2800" dirty="0" smtClean="0"/>
              <a:t>Statistik Deskriptif</a:t>
            </a:r>
          </a:p>
          <a:p>
            <a:pPr lvl="1"/>
            <a:r>
              <a:rPr lang="id-ID" sz="2800" dirty="0" smtClean="0"/>
              <a:t>Statistik Inferensial (Statistik Induksi)</a:t>
            </a:r>
          </a:p>
          <a:p>
            <a:pPr lvl="1"/>
            <a:endParaRPr lang="id-ID" sz="2800" dirty="0"/>
          </a:p>
          <a:p>
            <a:pPr marL="442913" lvl="1" indent="-442913"/>
            <a:r>
              <a:rPr lang="id-ID" sz="2800" dirty="0" smtClean="0"/>
              <a:t>Berdasarkan Bentuk Parameternya</a:t>
            </a:r>
          </a:p>
          <a:p>
            <a:pPr marL="808673" lvl="2" indent="-442913"/>
            <a:r>
              <a:rPr lang="id-ID" sz="2800" dirty="0" smtClean="0"/>
              <a:t>Statistik Parametrik</a:t>
            </a:r>
          </a:p>
          <a:p>
            <a:pPr marL="808673" lvl="2" indent="-442913"/>
            <a:r>
              <a:rPr lang="id-ID" sz="2800" dirty="0" smtClean="0"/>
              <a:t>Statistik Nonparametrik</a:t>
            </a:r>
            <a:endParaRPr lang="id-ID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sz="4400" dirty="0" smtClean="0"/>
              <a:t>PENGELOMPOKAN STATISTIK</a:t>
            </a:r>
            <a:endParaRPr lang="id-ID" sz="4400" dirty="0"/>
          </a:p>
        </p:txBody>
      </p:sp>
    </p:spTree>
    <p:extLst>
      <p:ext uri="{BB962C8B-B14F-4D97-AF65-F5344CB8AC3E}">
        <p14:creationId xmlns:p14="http://schemas.microsoft.com/office/powerpoint/2010/main" val="1112936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id-ID" dirty="0" smtClean="0"/>
              <a:t>Adalah Statistik yang berkenaan dengan bagaimana cara mendeskripsikan, menggambarkan, menjabarkan atau menguraikan data sehingga mudah dipahami</a:t>
            </a:r>
          </a:p>
          <a:p>
            <a:pPr algn="just"/>
            <a:r>
              <a:rPr lang="id-ID" dirty="0" smtClean="0"/>
              <a:t>Cara yang dapat digunakan :</a:t>
            </a:r>
          </a:p>
          <a:p>
            <a:pPr lvl="1" algn="just"/>
            <a:r>
              <a:rPr lang="id-ID" dirty="0" smtClean="0"/>
              <a:t>Menentukan ukuran data, seperti : modus, mean dan median</a:t>
            </a:r>
          </a:p>
          <a:p>
            <a:pPr lvl="1" algn="just"/>
            <a:r>
              <a:rPr lang="id-ID" dirty="0" smtClean="0"/>
              <a:t>Menentukan ukuran variabilitas data, seperti : variasi (varian), tingkat penyimpangan (standar deviasi), jarak (range)</a:t>
            </a:r>
          </a:p>
          <a:p>
            <a:pPr lvl="1" algn="just"/>
            <a:r>
              <a:rPr lang="id-ID" dirty="0" smtClean="0"/>
              <a:t>Menentukan ukuran bentuk data : skewness, kurtosis</a:t>
            </a:r>
            <a:endParaRPr lang="id-ID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sz="4800" dirty="0" smtClean="0"/>
              <a:t>STATISTIK DESKRIPTIF</a:t>
            </a:r>
            <a:endParaRPr lang="id-ID" sz="4800" dirty="0"/>
          </a:p>
        </p:txBody>
      </p:sp>
    </p:spTree>
    <p:extLst>
      <p:ext uri="{BB962C8B-B14F-4D97-AF65-F5344CB8AC3E}">
        <p14:creationId xmlns:p14="http://schemas.microsoft.com/office/powerpoint/2010/main" val="2568914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d-ID" sz="2800" dirty="0" smtClean="0"/>
              <a:t>Serangkaian teknik yang digunakan untuk mengkaji, menaksir dan mengambil kesimpulan berdasarkan data yang diperoleh dari sampel untuk menggambarkan karakteristik atau ciri dari suatu populasi</a:t>
            </a:r>
          </a:p>
          <a:p>
            <a:pPr algn="just"/>
            <a:r>
              <a:rPr lang="id-ID" sz="2800" dirty="0" smtClean="0"/>
              <a:t>Disebut juga sebagai statistik induktif atau statistik penarikan kesimpulan</a:t>
            </a:r>
            <a:endParaRPr lang="id-ID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sz="4800" dirty="0" smtClean="0"/>
              <a:t>STATISTIK INFERENSIAL</a:t>
            </a:r>
            <a:endParaRPr lang="id-ID" sz="4800" dirty="0"/>
          </a:p>
        </p:txBody>
      </p:sp>
    </p:spTree>
    <p:extLst>
      <p:ext uri="{BB962C8B-B14F-4D97-AF65-F5344CB8AC3E}">
        <p14:creationId xmlns:p14="http://schemas.microsoft.com/office/powerpoint/2010/main" val="855661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d-ID" dirty="0" smtClean="0"/>
              <a:t>Statistik inferensial mencakup :</a:t>
            </a:r>
          </a:p>
          <a:p>
            <a:pPr lvl="1"/>
            <a:r>
              <a:rPr lang="id-ID" dirty="0" smtClean="0"/>
              <a:t>Probabilitas atau teori kemungkinan</a:t>
            </a:r>
          </a:p>
          <a:p>
            <a:pPr lvl="1"/>
            <a:r>
              <a:rPr lang="id-ID" dirty="0" smtClean="0"/>
              <a:t>Distribusi teoretis</a:t>
            </a:r>
          </a:p>
          <a:p>
            <a:pPr lvl="1"/>
            <a:r>
              <a:rPr lang="id-ID" dirty="0" smtClean="0"/>
              <a:t>Sampling dan sampling distribusi</a:t>
            </a:r>
          </a:p>
          <a:p>
            <a:pPr lvl="1"/>
            <a:r>
              <a:rPr lang="id-ID" dirty="0" smtClean="0"/>
              <a:t>Pendugaan populasi atau teori populasi</a:t>
            </a:r>
          </a:p>
          <a:p>
            <a:pPr lvl="1"/>
            <a:r>
              <a:rPr lang="id-ID" dirty="0" smtClean="0"/>
              <a:t>Uji hipotesa rerata</a:t>
            </a:r>
          </a:p>
          <a:p>
            <a:pPr lvl="1"/>
            <a:r>
              <a:rPr lang="id-ID" dirty="0" smtClean="0"/>
              <a:t>Analisis korelasi dan uji signifikansi</a:t>
            </a:r>
          </a:p>
          <a:p>
            <a:pPr lvl="1"/>
            <a:r>
              <a:rPr lang="id-ID" dirty="0" smtClean="0"/>
              <a:t>Analisis regresi untuk peramalan</a:t>
            </a:r>
          </a:p>
          <a:p>
            <a:pPr lvl="1"/>
            <a:r>
              <a:rPr lang="id-ID" dirty="0" smtClean="0"/>
              <a:t>Analisis varians</a:t>
            </a:r>
          </a:p>
          <a:p>
            <a:pPr lvl="1"/>
            <a:r>
              <a:rPr lang="id-ID" dirty="0" smtClean="0"/>
              <a:t>Analisis kovarians</a:t>
            </a:r>
            <a:endParaRPr lang="id-ID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95536" y="570156"/>
            <a:ext cx="8424936" cy="1054250"/>
          </a:xfrm>
        </p:spPr>
        <p:txBody>
          <a:bodyPr/>
          <a:lstStyle/>
          <a:p>
            <a:r>
              <a:rPr lang="id-ID" sz="4800" dirty="0"/>
              <a:t>STATISTIK </a:t>
            </a:r>
            <a:r>
              <a:rPr lang="id-ID" sz="4800" dirty="0" smtClean="0"/>
              <a:t>INFERENSIAL (2)</a:t>
            </a:r>
            <a:endParaRPr lang="id-ID" sz="4800" dirty="0"/>
          </a:p>
        </p:txBody>
      </p:sp>
    </p:spTree>
    <p:extLst>
      <p:ext uri="{BB962C8B-B14F-4D97-AF65-F5344CB8AC3E}">
        <p14:creationId xmlns:p14="http://schemas.microsoft.com/office/powerpoint/2010/main" val="4140155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ardcover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Hardcover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Hardcover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2217</TotalTime>
  <Words>1644</Words>
  <Application>Microsoft Office PowerPoint</Application>
  <PresentationFormat>On-screen Show (4:3)</PresentationFormat>
  <Paragraphs>244</Paragraphs>
  <Slides>35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6" baseType="lpstr">
      <vt:lpstr>Hardcover</vt:lpstr>
      <vt:lpstr>PENDAHULUAN</vt:lpstr>
      <vt:lpstr>PENGERTIAN STATISTIK</vt:lpstr>
      <vt:lpstr>PENGERTIAN STATISTIK (2)</vt:lpstr>
      <vt:lpstr>PENGERTIAN STATISTIK (3)</vt:lpstr>
      <vt:lpstr>PENGERTIAN STATISTIK (4)</vt:lpstr>
      <vt:lpstr>PENGELOMPOKAN STATISTIK</vt:lpstr>
      <vt:lpstr>STATISTIK DESKRIPTIF</vt:lpstr>
      <vt:lpstr>STATISTIK INFERENSIAL</vt:lpstr>
      <vt:lpstr>STATISTIK INFERENSIAL (2)</vt:lpstr>
      <vt:lpstr>STATISTIK PARAMETRIK</vt:lpstr>
      <vt:lpstr>STATISTIK NONPARAMETRIK</vt:lpstr>
      <vt:lpstr>KONSEP STATISTIK</vt:lpstr>
      <vt:lpstr>FUNGSI STATISTIK</vt:lpstr>
      <vt:lpstr>FUNGSI STATISTIK (2)</vt:lpstr>
      <vt:lpstr>PowerPoint Presentation</vt:lpstr>
      <vt:lpstr>POPULASI DAN SAMPEL</vt:lpstr>
      <vt:lpstr> UNIT STATISTIK</vt:lpstr>
      <vt:lpstr>VARIABEL</vt:lpstr>
      <vt:lpstr>DATA STATISTIK</vt:lpstr>
      <vt:lpstr>DATA STATISTIK (2)</vt:lpstr>
      <vt:lpstr>DATA STATISTIK (3)</vt:lpstr>
      <vt:lpstr> KOLEKSI DATA </vt:lpstr>
      <vt:lpstr>KOLEKSI DATA (2)</vt:lpstr>
      <vt:lpstr>KLASIFIKASI DATA</vt:lpstr>
      <vt:lpstr>SKALA NOMINAL</vt:lpstr>
      <vt:lpstr>SKALA NOMINAL (2)</vt:lpstr>
      <vt:lpstr>SKALA ORDINAL</vt:lpstr>
      <vt:lpstr>SKALA ORDINAL (2)</vt:lpstr>
      <vt:lpstr>SKALA KARDINAL</vt:lpstr>
      <vt:lpstr>SKALA INTERVAL</vt:lpstr>
      <vt:lpstr>SKALA INTERVAL (2)</vt:lpstr>
      <vt:lpstr>SKALA RASIO</vt:lpstr>
      <vt:lpstr>SKALA RASIO (2)</vt:lpstr>
      <vt:lpstr>SYARAT DATA YANG BAIK</vt:lpstr>
      <vt:lpstr>PEMBULATAN DATA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PENDAHULUAN</dc:title>
  <dc:creator>asus</dc:creator>
  <cp:lastModifiedBy>asus</cp:lastModifiedBy>
  <cp:revision>43</cp:revision>
  <dcterms:created xsi:type="dcterms:W3CDTF">2015-09-23T01:06:43Z</dcterms:created>
  <dcterms:modified xsi:type="dcterms:W3CDTF">2015-11-26T06:40:35Z</dcterms:modified>
</cp:coreProperties>
</file>